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72" r:id="rId6"/>
    <p:sldId id="293" r:id="rId7"/>
    <p:sldId id="273" r:id="rId8"/>
    <p:sldId id="275" r:id="rId9"/>
    <p:sldId id="259" r:id="rId10"/>
    <p:sldId id="261" r:id="rId11"/>
    <p:sldId id="292" r:id="rId12"/>
    <p:sldId id="291" r:id="rId13"/>
    <p:sldId id="289" r:id="rId14"/>
    <p:sldId id="2147471299" r:id="rId15"/>
    <p:sldId id="1459" r:id="rId16"/>
    <p:sldId id="260" r:id="rId17"/>
    <p:sldId id="290" r:id="rId18"/>
    <p:sldId id="271" r:id="rId19"/>
    <p:sldId id="263" r:id="rId20"/>
    <p:sldId id="264" r:id="rId21"/>
    <p:sldId id="277" r:id="rId22"/>
    <p:sldId id="279" r:id="rId23"/>
    <p:sldId id="266" r:id="rId24"/>
    <p:sldId id="265" r:id="rId25"/>
    <p:sldId id="280" r:id="rId26"/>
    <p:sldId id="1198" r:id="rId27"/>
    <p:sldId id="282" r:id="rId28"/>
    <p:sldId id="281" r:id="rId29"/>
    <p:sldId id="287" r:id="rId30"/>
    <p:sldId id="283" r:id="rId31"/>
    <p:sldId id="284" r:id="rId32"/>
    <p:sldId id="285" r:id="rId33"/>
    <p:sldId id="286" r:id="rId34"/>
    <p:sldId id="294" r:id="rId35"/>
    <p:sldId id="270" r:id="rId36"/>
    <p:sldId id="274" r:id="rId37"/>
    <p:sldId id="268" r:id="rId38"/>
    <p:sldId id="288" r:id="rId39"/>
    <p:sldId id="276" r:id="rId40"/>
    <p:sldId id="267" r:id="rId41"/>
    <p:sldId id="269" r:id="rId42"/>
    <p:sldId id="214747130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3A8C"/>
    <a:srgbClr val="112799"/>
    <a:srgbClr val="142EA3"/>
    <a:srgbClr val="1934A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94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5FF61F-7909-441F-85F7-5090E69516C9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9C31744-3CCA-41C8-9486-86B0A6E0AF72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Acute diagnosis and care in ED, resus, HASU</a:t>
          </a:r>
        </a:p>
      </dgm:t>
    </dgm:pt>
    <dgm:pt modelId="{C9B2BCEC-2C2F-48B3-9202-D10A2B8C72EA}" type="parTrans" cxnId="{5DA53AE6-2D4E-4A57-B476-F52FF41DB7FB}">
      <dgm:prSet/>
      <dgm:spPr/>
      <dgm:t>
        <a:bodyPr/>
        <a:lstStyle/>
        <a:p>
          <a:endParaRPr lang="en-US"/>
        </a:p>
      </dgm:t>
    </dgm:pt>
    <dgm:pt modelId="{C8D9847B-6E49-43A8-BA52-3583742F1B7B}" type="sibTrans" cxnId="{5DA53AE6-2D4E-4A57-B476-F52FF41DB7FB}">
      <dgm:prSet/>
      <dgm:spPr/>
      <dgm:t>
        <a:bodyPr/>
        <a:lstStyle/>
        <a:p>
          <a:endParaRPr lang="en-US"/>
        </a:p>
      </dgm:t>
    </dgm:pt>
    <dgm:pt modelId="{AD46D240-982B-4C48-8AC3-AB8ADBCF911A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TIA and acute neurology clinics</a:t>
          </a:r>
        </a:p>
      </dgm:t>
    </dgm:pt>
    <dgm:pt modelId="{60DF9677-9ECD-4B0E-B344-A8F878998AE9}" type="parTrans" cxnId="{2676726A-C4FA-42A3-AFAF-932CC20D7834}">
      <dgm:prSet/>
      <dgm:spPr/>
      <dgm:t>
        <a:bodyPr/>
        <a:lstStyle/>
        <a:p>
          <a:endParaRPr lang="en-US"/>
        </a:p>
      </dgm:t>
    </dgm:pt>
    <dgm:pt modelId="{48CF90C6-F806-4A08-8E90-AA199611E67D}" type="sibTrans" cxnId="{2676726A-C4FA-42A3-AFAF-932CC20D7834}">
      <dgm:prSet/>
      <dgm:spPr/>
      <dgm:t>
        <a:bodyPr/>
        <a:lstStyle/>
        <a:p>
          <a:endParaRPr lang="en-US"/>
        </a:p>
      </dgm:t>
    </dgm:pt>
    <dgm:pt modelId="{2142DD17-46D5-4007-90CB-06968A9214CA}">
      <dgm:prSet/>
      <dgm:spPr/>
      <dgm:t>
        <a:bodyPr/>
        <a:lstStyle/>
        <a:p>
          <a:r>
            <a:rPr lang="en-US" dirty="0"/>
            <a:t>Rehabilitation ward round</a:t>
          </a:r>
        </a:p>
      </dgm:t>
    </dgm:pt>
    <dgm:pt modelId="{07F9BB7F-B33B-4FEB-AE52-66477DC51F61}" type="parTrans" cxnId="{F91125B1-84D0-4BE0-8FF6-5FB632789340}">
      <dgm:prSet/>
      <dgm:spPr/>
      <dgm:t>
        <a:bodyPr/>
        <a:lstStyle/>
        <a:p>
          <a:endParaRPr lang="en-US"/>
        </a:p>
      </dgm:t>
    </dgm:pt>
    <dgm:pt modelId="{6BAC0454-21BC-4F91-88CA-5ACAEB551D2F}" type="sibTrans" cxnId="{F91125B1-84D0-4BE0-8FF6-5FB632789340}">
      <dgm:prSet/>
      <dgm:spPr/>
      <dgm:t>
        <a:bodyPr/>
        <a:lstStyle/>
        <a:p>
          <a:endParaRPr lang="en-US"/>
        </a:p>
      </dgm:t>
    </dgm:pt>
    <dgm:pt modelId="{A60EF39A-D1C1-4DC0-BC5C-A9E95DB78025}">
      <dgm:prSet/>
      <dgm:spPr/>
      <dgm:t>
        <a:bodyPr/>
        <a:lstStyle/>
        <a:p>
          <a:r>
            <a:rPr lang="en-US" dirty="0"/>
            <a:t>Family meetings about complex ethical decisions e.g., tube feeding, lasting power of attorney, etc.</a:t>
          </a:r>
        </a:p>
      </dgm:t>
    </dgm:pt>
    <dgm:pt modelId="{2FA516AE-BAE1-4773-B9B6-F28D45BF8D86}" type="parTrans" cxnId="{BFBBECBB-E5E2-4F93-9C4B-9064E3947541}">
      <dgm:prSet/>
      <dgm:spPr/>
      <dgm:t>
        <a:bodyPr/>
        <a:lstStyle/>
        <a:p>
          <a:endParaRPr lang="en-US"/>
        </a:p>
      </dgm:t>
    </dgm:pt>
    <dgm:pt modelId="{BF6DE01C-B428-45B0-A0CC-DC9B6D234905}" type="sibTrans" cxnId="{BFBBECBB-E5E2-4F93-9C4B-9064E3947541}">
      <dgm:prSet/>
      <dgm:spPr/>
      <dgm:t>
        <a:bodyPr/>
        <a:lstStyle/>
        <a:p>
          <a:endParaRPr lang="en-US"/>
        </a:p>
      </dgm:t>
    </dgm:pt>
    <dgm:pt modelId="{5B9E164F-F4DA-4FF6-823E-9C6A65C45CCA}">
      <dgm:prSet/>
      <dgm:spPr/>
      <dgm:t>
        <a:bodyPr/>
        <a:lstStyle/>
        <a:p>
          <a:r>
            <a:rPr lang="en-US" dirty="0"/>
            <a:t>End of life care</a:t>
          </a:r>
        </a:p>
      </dgm:t>
    </dgm:pt>
    <dgm:pt modelId="{F3178BFE-359E-407C-BC41-C535C9548E9D}" type="parTrans" cxnId="{070B0383-8329-4046-A61B-CCE0920044E9}">
      <dgm:prSet/>
      <dgm:spPr/>
      <dgm:t>
        <a:bodyPr/>
        <a:lstStyle/>
        <a:p>
          <a:endParaRPr lang="en-US"/>
        </a:p>
      </dgm:t>
    </dgm:pt>
    <dgm:pt modelId="{73A85AF0-8335-48C3-960A-EFB1E5DFCB6F}" type="sibTrans" cxnId="{070B0383-8329-4046-A61B-CCE0920044E9}">
      <dgm:prSet/>
      <dgm:spPr/>
      <dgm:t>
        <a:bodyPr/>
        <a:lstStyle/>
        <a:p>
          <a:endParaRPr lang="en-US"/>
        </a:p>
      </dgm:t>
    </dgm:pt>
    <dgm:pt modelId="{89E7A282-4A2D-438B-825F-CF17A20106B2}">
      <dgm:prSet/>
      <dgm:spPr/>
      <dgm:t>
        <a:bodyPr/>
        <a:lstStyle/>
        <a:p>
          <a:r>
            <a:rPr lang="en-US" dirty="0"/>
            <a:t>Treat patients of all ages</a:t>
          </a:r>
        </a:p>
      </dgm:t>
    </dgm:pt>
    <dgm:pt modelId="{6BA00F1B-7BF8-4C81-BBD0-1C489E898B46}" type="parTrans" cxnId="{882FC085-8972-4FFA-A96E-8ACC28919A06}">
      <dgm:prSet/>
      <dgm:spPr/>
      <dgm:t>
        <a:bodyPr/>
        <a:lstStyle/>
        <a:p>
          <a:endParaRPr lang="en-GB"/>
        </a:p>
      </dgm:t>
    </dgm:pt>
    <dgm:pt modelId="{784F41B4-CE83-4AD0-B8E4-DF58727B4123}" type="sibTrans" cxnId="{882FC085-8972-4FFA-A96E-8ACC28919A06}">
      <dgm:prSet/>
      <dgm:spPr/>
      <dgm:t>
        <a:bodyPr/>
        <a:lstStyle/>
        <a:p>
          <a:endParaRPr lang="en-GB"/>
        </a:p>
      </dgm:t>
    </dgm:pt>
    <dgm:pt modelId="{F6C0C591-E68E-AB44-8275-E61BF5945232}">
      <dgm:prSet/>
      <dgm:spPr>
        <a:ln w="50800">
          <a:solidFill>
            <a:srgbClr val="BF3A8C"/>
          </a:solidFill>
        </a:ln>
      </dgm:spPr>
      <dgm:t>
        <a:bodyPr/>
        <a:lstStyle/>
        <a:p>
          <a:r>
            <a:rPr lang="en-US" dirty="0"/>
            <a:t>Work with many other medical teams (</a:t>
          </a:r>
          <a:r>
            <a:rPr lang="en-US" b="1" dirty="0">
              <a:solidFill>
                <a:srgbClr val="BF3A8C"/>
              </a:solidFill>
            </a:rPr>
            <a:t>neuroradiology</a:t>
          </a:r>
          <a:r>
            <a:rPr lang="en-US" dirty="0"/>
            <a:t>, </a:t>
          </a:r>
          <a:r>
            <a:rPr lang="en-US" b="1" dirty="0">
              <a:solidFill>
                <a:srgbClr val="BF3A8C"/>
              </a:solidFill>
            </a:rPr>
            <a:t>neurosurgery</a:t>
          </a:r>
          <a:r>
            <a:rPr lang="en-US" dirty="0"/>
            <a:t>, </a:t>
          </a:r>
          <a:r>
            <a:rPr lang="en-US" dirty="0" err="1"/>
            <a:t>haematology</a:t>
          </a:r>
          <a:r>
            <a:rPr lang="en-US" dirty="0"/>
            <a:t>, cardiology, etc.)</a:t>
          </a:r>
        </a:p>
      </dgm:t>
    </dgm:pt>
    <dgm:pt modelId="{6A8CD8DF-A250-7044-BEBC-02E46EE5204E}" type="parTrans" cxnId="{EA49E5C9-4EF1-3641-ADBA-5CAA2D4467C5}">
      <dgm:prSet/>
      <dgm:spPr/>
      <dgm:t>
        <a:bodyPr/>
        <a:lstStyle/>
        <a:p>
          <a:endParaRPr lang="en-GB"/>
        </a:p>
      </dgm:t>
    </dgm:pt>
    <dgm:pt modelId="{C1130AF7-E029-714D-8E37-CA57507BA331}" type="sibTrans" cxnId="{EA49E5C9-4EF1-3641-ADBA-5CAA2D4467C5}">
      <dgm:prSet/>
      <dgm:spPr/>
      <dgm:t>
        <a:bodyPr/>
        <a:lstStyle/>
        <a:p>
          <a:endParaRPr lang="en-GB"/>
        </a:p>
      </dgm:t>
    </dgm:pt>
    <dgm:pt modelId="{E8341C85-7769-F34E-A178-8DFA47453701}">
      <dgm:prSet/>
      <dgm:spPr>
        <a:solidFill>
          <a:srgbClr val="BF3A8C"/>
        </a:solidFill>
      </dgm:spPr>
      <dgm:t>
        <a:bodyPr/>
        <a:lstStyle/>
        <a:p>
          <a:r>
            <a:rPr lang="en-US" dirty="0"/>
            <a:t>Secondary prevention or complex follow-up </a:t>
          </a:r>
        </a:p>
      </dgm:t>
    </dgm:pt>
    <dgm:pt modelId="{04CA40B4-A7C0-C34C-9F1E-9D0CCBCD2462}" type="parTrans" cxnId="{F5647A61-7C3C-A647-A157-F331AA9CEE94}">
      <dgm:prSet/>
      <dgm:spPr/>
      <dgm:t>
        <a:bodyPr/>
        <a:lstStyle/>
        <a:p>
          <a:endParaRPr lang="en-GB"/>
        </a:p>
      </dgm:t>
    </dgm:pt>
    <dgm:pt modelId="{A101207F-3125-A247-A840-633A3041974C}" type="sibTrans" cxnId="{F5647A61-7C3C-A647-A157-F331AA9CEE94}">
      <dgm:prSet/>
      <dgm:spPr/>
      <dgm:t>
        <a:bodyPr/>
        <a:lstStyle/>
        <a:p>
          <a:endParaRPr lang="en-GB"/>
        </a:p>
      </dgm:t>
    </dgm:pt>
    <dgm:pt modelId="{5A8D49DF-839E-4FEE-9773-AD87B05CADE8}" type="pres">
      <dgm:prSet presAssocID="{C45FF61F-7909-441F-85F7-5090E69516C9}" presName="diagram" presStyleCnt="0">
        <dgm:presLayoutVars>
          <dgm:dir/>
          <dgm:resizeHandles val="exact"/>
        </dgm:presLayoutVars>
      </dgm:prSet>
      <dgm:spPr/>
    </dgm:pt>
    <dgm:pt modelId="{F3EE6A02-7C17-40E6-AB50-4646B917D352}" type="pres">
      <dgm:prSet presAssocID="{89C31744-3CCA-41C8-9486-86B0A6E0AF72}" presName="node" presStyleLbl="node1" presStyleIdx="0" presStyleCnt="8">
        <dgm:presLayoutVars>
          <dgm:bulletEnabled val="1"/>
        </dgm:presLayoutVars>
      </dgm:prSet>
      <dgm:spPr/>
    </dgm:pt>
    <dgm:pt modelId="{BADDBB0B-A0C8-4F30-A7FC-787B835F23BE}" type="pres">
      <dgm:prSet presAssocID="{C8D9847B-6E49-43A8-BA52-3583742F1B7B}" presName="sibTrans" presStyleCnt="0"/>
      <dgm:spPr/>
    </dgm:pt>
    <dgm:pt modelId="{DFE29035-7253-4BE1-BAAA-B0EF2AC75DA1}" type="pres">
      <dgm:prSet presAssocID="{AD46D240-982B-4C48-8AC3-AB8ADBCF911A}" presName="node" presStyleLbl="node1" presStyleIdx="1" presStyleCnt="8" custLinFactX="9842" custLinFactNeighborX="100000" custLinFactNeighborY="3818">
        <dgm:presLayoutVars>
          <dgm:bulletEnabled val="1"/>
        </dgm:presLayoutVars>
      </dgm:prSet>
      <dgm:spPr/>
    </dgm:pt>
    <dgm:pt modelId="{A1B90DDA-7C47-449A-9BF4-06D8727529A1}" type="pres">
      <dgm:prSet presAssocID="{48CF90C6-F806-4A08-8E90-AA199611E67D}" presName="sibTrans" presStyleCnt="0"/>
      <dgm:spPr/>
    </dgm:pt>
    <dgm:pt modelId="{1FD29794-B3E7-42BC-9D80-B6CFE4500B5C}" type="pres">
      <dgm:prSet presAssocID="{2142DD17-46D5-4007-90CB-06968A9214CA}" presName="node" presStyleLbl="node1" presStyleIdx="2" presStyleCnt="8" custLinFactX="-10000" custLinFactNeighborX="-100000" custLinFactNeighborY="1514">
        <dgm:presLayoutVars>
          <dgm:bulletEnabled val="1"/>
        </dgm:presLayoutVars>
      </dgm:prSet>
      <dgm:spPr/>
    </dgm:pt>
    <dgm:pt modelId="{9B230061-41D3-4903-B978-210E417FC127}" type="pres">
      <dgm:prSet presAssocID="{6BAC0454-21BC-4F91-88CA-5ACAEB551D2F}" presName="sibTrans" presStyleCnt="0"/>
      <dgm:spPr/>
    </dgm:pt>
    <dgm:pt modelId="{374A4700-C7F1-4C47-AD7B-132A740E7E82}" type="pres">
      <dgm:prSet presAssocID="{A60EF39A-D1C1-4DC0-BC5C-A9E95DB78025}" presName="node" presStyleLbl="node1" presStyleIdx="3" presStyleCnt="8">
        <dgm:presLayoutVars>
          <dgm:bulletEnabled val="1"/>
        </dgm:presLayoutVars>
      </dgm:prSet>
      <dgm:spPr/>
    </dgm:pt>
    <dgm:pt modelId="{192DED6E-F71B-4856-BC44-899ED5A8CCB2}" type="pres">
      <dgm:prSet presAssocID="{BF6DE01C-B428-45B0-A0CC-DC9B6D234905}" presName="sibTrans" presStyleCnt="0"/>
      <dgm:spPr/>
    </dgm:pt>
    <dgm:pt modelId="{55982B5A-985F-43EA-B7A4-C8FF71F886EF}" type="pres">
      <dgm:prSet presAssocID="{5B9E164F-F4DA-4FF6-823E-9C6A65C45CCA}" presName="node" presStyleLbl="node1" presStyleIdx="4" presStyleCnt="8">
        <dgm:presLayoutVars>
          <dgm:bulletEnabled val="1"/>
        </dgm:presLayoutVars>
      </dgm:prSet>
      <dgm:spPr/>
    </dgm:pt>
    <dgm:pt modelId="{01BAEEF4-ADFD-40DA-8719-B060D7C93B2D}" type="pres">
      <dgm:prSet presAssocID="{73A85AF0-8335-48C3-960A-EFB1E5DFCB6F}" presName="sibTrans" presStyleCnt="0"/>
      <dgm:spPr/>
    </dgm:pt>
    <dgm:pt modelId="{E031A9F8-97FE-794E-96F3-0C52204AFA37}" type="pres">
      <dgm:prSet presAssocID="{E8341C85-7769-F34E-A178-8DFA47453701}" presName="node" presStyleLbl="node1" presStyleIdx="5" presStyleCnt="8">
        <dgm:presLayoutVars>
          <dgm:bulletEnabled val="1"/>
        </dgm:presLayoutVars>
      </dgm:prSet>
      <dgm:spPr/>
    </dgm:pt>
    <dgm:pt modelId="{C66858DC-65F2-424F-BCED-6C9A2D719A51}" type="pres">
      <dgm:prSet presAssocID="{A101207F-3125-A247-A840-633A3041974C}" presName="sibTrans" presStyleCnt="0"/>
      <dgm:spPr/>
    </dgm:pt>
    <dgm:pt modelId="{488502E6-54AA-214A-BAF2-D3644D620F9B}" type="pres">
      <dgm:prSet presAssocID="{F6C0C591-E68E-AB44-8275-E61BF5945232}" presName="node" presStyleLbl="node1" presStyleIdx="6" presStyleCnt="8">
        <dgm:presLayoutVars>
          <dgm:bulletEnabled val="1"/>
        </dgm:presLayoutVars>
      </dgm:prSet>
      <dgm:spPr/>
    </dgm:pt>
    <dgm:pt modelId="{354E48DA-8FF8-3B4B-A58E-720C6C6E6070}" type="pres">
      <dgm:prSet presAssocID="{C1130AF7-E029-714D-8E37-CA57507BA331}" presName="sibTrans" presStyleCnt="0"/>
      <dgm:spPr/>
    </dgm:pt>
    <dgm:pt modelId="{4731346E-1926-4C18-BE96-B876391CE97C}" type="pres">
      <dgm:prSet presAssocID="{89E7A282-4A2D-438B-825F-CF17A20106B2}" presName="node" presStyleLbl="node1" presStyleIdx="7" presStyleCnt="8">
        <dgm:presLayoutVars>
          <dgm:bulletEnabled val="1"/>
        </dgm:presLayoutVars>
      </dgm:prSet>
      <dgm:spPr/>
    </dgm:pt>
  </dgm:ptLst>
  <dgm:cxnLst>
    <dgm:cxn modelId="{F2C61002-6A48-442F-A651-A3AB080A837B}" type="presOf" srcId="{AD46D240-982B-4C48-8AC3-AB8ADBCF911A}" destId="{DFE29035-7253-4BE1-BAAA-B0EF2AC75DA1}" srcOrd="0" destOrd="0" presId="urn:microsoft.com/office/officeart/2005/8/layout/default"/>
    <dgm:cxn modelId="{C531DE05-75AC-4845-816F-1E46371AC367}" type="presOf" srcId="{F6C0C591-E68E-AB44-8275-E61BF5945232}" destId="{488502E6-54AA-214A-BAF2-D3644D620F9B}" srcOrd="0" destOrd="0" presId="urn:microsoft.com/office/officeart/2005/8/layout/default"/>
    <dgm:cxn modelId="{9C389234-AB02-4F0F-B41F-6F22293363E6}" type="presOf" srcId="{2142DD17-46D5-4007-90CB-06968A9214CA}" destId="{1FD29794-B3E7-42BC-9D80-B6CFE4500B5C}" srcOrd="0" destOrd="0" presId="urn:microsoft.com/office/officeart/2005/8/layout/default"/>
    <dgm:cxn modelId="{F5647A61-7C3C-A647-A157-F331AA9CEE94}" srcId="{C45FF61F-7909-441F-85F7-5090E69516C9}" destId="{E8341C85-7769-F34E-A178-8DFA47453701}" srcOrd="5" destOrd="0" parTransId="{04CA40B4-A7C0-C34C-9F1E-9D0CCBCD2462}" sibTransId="{A101207F-3125-A247-A840-633A3041974C}"/>
    <dgm:cxn modelId="{2676726A-C4FA-42A3-AFAF-932CC20D7834}" srcId="{C45FF61F-7909-441F-85F7-5090E69516C9}" destId="{AD46D240-982B-4C48-8AC3-AB8ADBCF911A}" srcOrd="1" destOrd="0" parTransId="{60DF9677-9ECD-4B0E-B344-A8F878998AE9}" sibTransId="{48CF90C6-F806-4A08-8E90-AA199611E67D}"/>
    <dgm:cxn modelId="{070B0383-8329-4046-A61B-CCE0920044E9}" srcId="{C45FF61F-7909-441F-85F7-5090E69516C9}" destId="{5B9E164F-F4DA-4FF6-823E-9C6A65C45CCA}" srcOrd="4" destOrd="0" parTransId="{F3178BFE-359E-407C-BC41-C535C9548E9D}" sibTransId="{73A85AF0-8335-48C3-960A-EFB1E5DFCB6F}"/>
    <dgm:cxn modelId="{1C07E984-C080-48BC-9B3B-68C2DDC7C1ED}" type="presOf" srcId="{A60EF39A-D1C1-4DC0-BC5C-A9E95DB78025}" destId="{374A4700-C7F1-4C47-AD7B-132A740E7E82}" srcOrd="0" destOrd="0" presId="urn:microsoft.com/office/officeart/2005/8/layout/default"/>
    <dgm:cxn modelId="{882FC085-8972-4FFA-A96E-8ACC28919A06}" srcId="{C45FF61F-7909-441F-85F7-5090E69516C9}" destId="{89E7A282-4A2D-438B-825F-CF17A20106B2}" srcOrd="7" destOrd="0" parTransId="{6BA00F1B-7BF8-4C81-BBD0-1C489E898B46}" sibTransId="{784F41B4-CE83-4AD0-B8E4-DF58727B4123}"/>
    <dgm:cxn modelId="{D52EDE91-F50C-DA4B-8D35-C72E36DE6537}" type="presOf" srcId="{E8341C85-7769-F34E-A178-8DFA47453701}" destId="{E031A9F8-97FE-794E-96F3-0C52204AFA37}" srcOrd="0" destOrd="0" presId="urn:microsoft.com/office/officeart/2005/8/layout/default"/>
    <dgm:cxn modelId="{53A34C9E-FC5A-46AF-83BF-E622A05C6225}" type="presOf" srcId="{5B9E164F-F4DA-4FF6-823E-9C6A65C45CCA}" destId="{55982B5A-985F-43EA-B7A4-C8FF71F886EF}" srcOrd="0" destOrd="0" presId="urn:microsoft.com/office/officeart/2005/8/layout/default"/>
    <dgm:cxn modelId="{F91125B1-84D0-4BE0-8FF6-5FB632789340}" srcId="{C45FF61F-7909-441F-85F7-5090E69516C9}" destId="{2142DD17-46D5-4007-90CB-06968A9214CA}" srcOrd="2" destOrd="0" parTransId="{07F9BB7F-B33B-4FEB-AE52-66477DC51F61}" sibTransId="{6BAC0454-21BC-4F91-88CA-5ACAEB551D2F}"/>
    <dgm:cxn modelId="{BFBBECBB-E5E2-4F93-9C4B-9064E3947541}" srcId="{C45FF61F-7909-441F-85F7-5090E69516C9}" destId="{A60EF39A-D1C1-4DC0-BC5C-A9E95DB78025}" srcOrd="3" destOrd="0" parTransId="{2FA516AE-BAE1-4773-B9B6-F28D45BF8D86}" sibTransId="{BF6DE01C-B428-45B0-A0CC-DC9B6D234905}"/>
    <dgm:cxn modelId="{24271FC3-D215-478E-B801-94A6FDE3AAEE}" type="presOf" srcId="{89E7A282-4A2D-438B-825F-CF17A20106B2}" destId="{4731346E-1926-4C18-BE96-B876391CE97C}" srcOrd="0" destOrd="0" presId="urn:microsoft.com/office/officeart/2005/8/layout/default"/>
    <dgm:cxn modelId="{EA49E5C9-4EF1-3641-ADBA-5CAA2D4467C5}" srcId="{C45FF61F-7909-441F-85F7-5090E69516C9}" destId="{F6C0C591-E68E-AB44-8275-E61BF5945232}" srcOrd="6" destOrd="0" parTransId="{6A8CD8DF-A250-7044-BEBC-02E46EE5204E}" sibTransId="{C1130AF7-E029-714D-8E37-CA57507BA331}"/>
    <dgm:cxn modelId="{272152E3-7AE8-475F-8FBB-731F0E82D61C}" type="presOf" srcId="{89C31744-3CCA-41C8-9486-86B0A6E0AF72}" destId="{F3EE6A02-7C17-40E6-AB50-4646B917D352}" srcOrd="0" destOrd="0" presId="urn:microsoft.com/office/officeart/2005/8/layout/default"/>
    <dgm:cxn modelId="{5DA53AE6-2D4E-4A57-B476-F52FF41DB7FB}" srcId="{C45FF61F-7909-441F-85F7-5090E69516C9}" destId="{89C31744-3CCA-41C8-9486-86B0A6E0AF72}" srcOrd="0" destOrd="0" parTransId="{C9B2BCEC-2C2F-48B3-9202-D10A2B8C72EA}" sibTransId="{C8D9847B-6E49-43A8-BA52-3583742F1B7B}"/>
    <dgm:cxn modelId="{413FD6FD-F0FC-48E4-9D93-1E99A285122D}" type="presOf" srcId="{C45FF61F-7909-441F-85F7-5090E69516C9}" destId="{5A8D49DF-839E-4FEE-9773-AD87B05CADE8}" srcOrd="0" destOrd="0" presId="urn:microsoft.com/office/officeart/2005/8/layout/default"/>
    <dgm:cxn modelId="{12F57959-F19B-47C1-AA6D-610527B54309}" type="presParOf" srcId="{5A8D49DF-839E-4FEE-9773-AD87B05CADE8}" destId="{F3EE6A02-7C17-40E6-AB50-4646B917D352}" srcOrd="0" destOrd="0" presId="urn:microsoft.com/office/officeart/2005/8/layout/default"/>
    <dgm:cxn modelId="{FB9610DF-EDDA-405A-B0CD-F36BD9319CE2}" type="presParOf" srcId="{5A8D49DF-839E-4FEE-9773-AD87B05CADE8}" destId="{BADDBB0B-A0C8-4F30-A7FC-787B835F23BE}" srcOrd="1" destOrd="0" presId="urn:microsoft.com/office/officeart/2005/8/layout/default"/>
    <dgm:cxn modelId="{DA9A7B8A-6B5B-4D1B-8EFA-3686F1DCDB77}" type="presParOf" srcId="{5A8D49DF-839E-4FEE-9773-AD87B05CADE8}" destId="{DFE29035-7253-4BE1-BAAA-B0EF2AC75DA1}" srcOrd="2" destOrd="0" presId="urn:microsoft.com/office/officeart/2005/8/layout/default"/>
    <dgm:cxn modelId="{B3740D1B-CAF4-43BC-8CD9-758813F88D81}" type="presParOf" srcId="{5A8D49DF-839E-4FEE-9773-AD87B05CADE8}" destId="{A1B90DDA-7C47-449A-9BF4-06D8727529A1}" srcOrd="3" destOrd="0" presId="urn:microsoft.com/office/officeart/2005/8/layout/default"/>
    <dgm:cxn modelId="{4137CD3D-D8B5-4D90-923B-E5FF28A7A06B}" type="presParOf" srcId="{5A8D49DF-839E-4FEE-9773-AD87B05CADE8}" destId="{1FD29794-B3E7-42BC-9D80-B6CFE4500B5C}" srcOrd="4" destOrd="0" presId="urn:microsoft.com/office/officeart/2005/8/layout/default"/>
    <dgm:cxn modelId="{73CCB114-CD93-478B-BF11-A72D436B6B33}" type="presParOf" srcId="{5A8D49DF-839E-4FEE-9773-AD87B05CADE8}" destId="{9B230061-41D3-4903-B978-210E417FC127}" srcOrd="5" destOrd="0" presId="urn:microsoft.com/office/officeart/2005/8/layout/default"/>
    <dgm:cxn modelId="{1B0CB92A-0C18-40E6-B4AE-88219F0711B0}" type="presParOf" srcId="{5A8D49DF-839E-4FEE-9773-AD87B05CADE8}" destId="{374A4700-C7F1-4C47-AD7B-132A740E7E82}" srcOrd="6" destOrd="0" presId="urn:microsoft.com/office/officeart/2005/8/layout/default"/>
    <dgm:cxn modelId="{9A61B1F0-51A8-4C54-9C18-AB683D656F70}" type="presParOf" srcId="{5A8D49DF-839E-4FEE-9773-AD87B05CADE8}" destId="{192DED6E-F71B-4856-BC44-899ED5A8CCB2}" srcOrd="7" destOrd="0" presId="urn:microsoft.com/office/officeart/2005/8/layout/default"/>
    <dgm:cxn modelId="{F850B0BC-261A-430D-9CBB-902407678985}" type="presParOf" srcId="{5A8D49DF-839E-4FEE-9773-AD87B05CADE8}" destId="{55982B5A-985F-43EA-B7A4-C8FF71F886EF}" srcOrd="8" destOrd="0" presId="urn:microsoft.com/office/officeart/2005/8/layout/default"/>
    <dgm:cxn modelId="{374F755B-7E23-48AF-8EE4-670168F421C7}" type="presParOf" srcId="{5A8D49DF-839E-4FEE-9773-AD87B05CADE8}" destId="{01BAEEF4-ADFD-40DA-8719-B060D7C93B2D}" srcOrd="9" destOrd="0" presId="urn:microsoft.com/office/officeart/2005/8/layout/default"/>
    <dgm:cxn modelId="{C02AFD79-D286-E443-BFF9-BFCD293737A4}" type="presParOf" srcId="{5A8D49DF-839E-4FEE-9773-AD87B05CADE8}" destId="{E031A9F8-97FE-794E-96F3-0C52204AFA37}" srcOrd="10" destOrd="0" presId="urn:microsoft.com/office/officeart/2005/8/layout/default"/>
    <dgm:cxn modelId="{325FC320-4781-8E42-9A51-07D29BE32F87}" type="presParOf" srcId="{5A8D49DF-839E-4FEE-9773-AD87B05CADE8}" destId="{C66858DC-65F2-424F-BCED-6C9A2D719A51}" srcOrd="11" destOrd="0" presId="urn:microsoft.com/office/officeart/2005/8/layout/default"/>
    <dgm:cxn modelId="{EEAAA5F6-2E87-A849-A707-6B5BDAA02959}" type="presParOf" srcId="{5A8D49DF-839E-4FEE-9773-AD87B05CADE8}" destId="{488502E6-54AA-214A-BAF2-D3644D620F9B}" srcOrd="12" destOrd="0" presId="urn:microsoft.com/office/officeart/2005/8/layout/default"/>
    <dgm:cxn modelId="{7A3E951E-BFC9-CB40-B980-37BF68EF5614}" type="presParOf" srcId="{5A8D49DF-839E-4FEE-9773-AD87B05CADE8}" destId="{354E48DA-8FF8-3B4B-A58E-720C6C6E6070}" srcOrd="13" destOrd="0" presId="urn:microsoft.com/office/officeart/2005/8/layout/default"/>
    <dgm:cxn modelId="{6DBE4099-6CA6-46A8-807A-8F93F9BB4F90}" type="presParOf" srcId="{5A8D49DF-839E-4FEE-9773-AD87B05CADE8}" destId="{4731346E-1926-4C18-BE96-B876391CE97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E6A02-7C17-40E6-AB50-4646B917D352}">
      <dsp:nvSpPr>
        <dsp:cNvPr id="0" name=""/>
        <dsp:cNvSpPr/>
      </dsp:nvSpPr>
      <dsp:spPr>
        <a:xfrm>
          <a:off x="3278" y="503390"/>
          <a:ext cx="2601140" cy="1560684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Acute diagnosis and care in ED, resus, HASU</a:t>
          </a:r>
        </a:p>
      </dsp:txBody>
      <dsp:txXfrm>
        <a:off x="3278" y="503390"/>
        <a:ext cx="2601140" cy="1560684"/>
      </dsp:txXfrm>
    </dsp:sp>
    <dsp:sp modelId="{DFE29035-7253-4BE1-BAAA-B0EF2AC75DA1}">
      <dsp:nvSpPr>
        <dsp:cNvPr id="0" name=""/>
        <dsp:cNvSpPr/>
      </dsp:nvSpPr>
      <dsp:spPr>
        <a:xfrm>
          <a:off x="5721677" y="562977"/>
          <a:ext cx="2601140" cy="1560684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TIA and acute neurology clinics</a:t>
          </a:r>
        </a:p>
      </dsp:txBody>
      <dsp:txXfrm>
        <a:off x="5721677" y="562977"/>
        <a:ext cx="2601140" cy="1560684"/>
      </dsp:txXfrm>
    </dsp:sp>
    <dsp:sp modelId="{1FD29794-B3E7-42BC-9D80-B6CFE4500B5C}">
      <dsp:nvSpPr>
        <dsp:cNvPr id="0" name=""/>
        <dsp:cNvSpPr/>
      </dsp:nvSpPr>
      <dsp:spPr>
        <a:xfrm>
          <a:off x="2864533" y="527019"/>
          <a:ext cx="2601140" cy="156068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Rehabilitation ward round</a:t>
          </a:r>
        </a:p>
      </dsp:txBody>
      <dsp:txXfrm>
        <a:off x="2864533" y="527019"/>
        <a:ext cx="2601140" cy="1560684"/>
      </dsp:txXfrm>
    </dsp:sp>
    <dsp:sp modelId="{374A4700-C7F1-4C47-AD7B-132A740E7E82}">
      <dsp:nvSpPr>
        <dsp:cNvPr id="0" name=""/>
        <dsp:cNvSpPr/>
      </dsp:nvSpPr>
      <dsp:spPr>
        <a:xfrm>
          <a:off x="8587041" y="503390"/>
          <a:ext cx="2601140" cy="156068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Family meetings about complex ethical decisions e.g., tube feeding, lasting power of attorney, etc.</a:t>
          </a:r>
        </a:p>
      </dsp:txBody>
      <dsp:txXfrm>
        <a:off x="8587041" y="503390"/>
        <a:ext cx="2601140" cy="1560684"/>
      </dsp:txXfrm>
    </dsp:sp>
    <dsp:sp modelId="{55982B5A-985F-43EA-B7A4-C8FF71F886EF}">
      <dsp:nvSpPr>
        <dsp:cNvPr id="0" name=""/>
        <dsp:cNvSpPr/>
      </dsp:nvSpPr>
      <dsp:spPr>
        <a:xfrm>
          <a:off x="3278" y="2324189"/>
          <a:ext cx="2601140" cy="156068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End of life care</a:t>
          </a:r>
        </a:p>
      </dsp:txBody>
      <dsp:txXfrm>
        <a:off x="3278" y="2324189"/>
        <a:ext cx="2601140" cy="1560684"/>
      </dsp:txXfrm>
    </dsp:sp>
    <dsp:sp modelId="{E031A9F8-97FE-794E-96F3-0C52204AFA37}">
      <dsp:nvSpPr>
        <dsp:cNvPr id="0" name=""/>
        <dsp:cNvSpPr/>
      </dsp:nvSpPr>
      <dsp:spPr>
        <a:xfrm>
          <a:off x="2864533" y="2324189"/>
          <a:ext cx="2601140" cy="1560684"/>
        </a:xfrm>
        <a:prstGeom prst="rect">
          <a:avLst/>
        </a:prstGeom>
        <a:solidFill>
          <a:srgbClr val="BF3A8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Secondary prevention or complex follow-up </a:t>
          </a:r>
        </a:p>
      </dsp:txBody>
      <dsp:txXfrm>
        <a:off x="2864533" y="2324189"/>
        <a:ext cx="2601140" cy="1560684"/>
      </dsp:txXfrm>
    </dsp:sp>
    <dsp:sp modelId="{488502E6-54AA-214A-BAF2-D3644D620F9B}">
      <dsp:nvSpPr>
        <dsp:cNvPr id="0" name=""/>
        <dsp:cNvSpPr/>
      </dsp:nvSpPr>
      <dsp:spPr>
        <a:xfrm>
          <a:off x="5725787" y="2324189"/>
          <a:ext cx="2601140" cy="156068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50800">
          <a:solidFill>
            <a:srgbClr val="BF3A8C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Work with many other medical teams (</a:t>
          </a:r>
          <a:r>
            <a:rPr lang="en-US" sz="1700" b="1" kern="1200" dirty="0">
              <a:solidFill>
                <a:srgbClr val="BF3A8C"/>
              </a:solidFill>
            </a:rPr>
            <a:t>neuroradiology</a:t>
          </a:r>
          <a:r>
            <a:rPr lang="en-US" sz="1700" kern="1200" dirty="0"/>
            <a:t>, </a:t>
          </a:r>
          <a:r>
            <a:rPr lang="en-US" sz="1700" b="1" kern="1200" dirty="0">
              <a:solidFill>
                <a:srgbClr val="BF3A8C"/>
              </a:solidFill>
            </a:rPr>
            <a:t>neurosurgery</a:t>
          </a:r>
          <a:r>
            <a:rPr lang="en-US" sz="1700" kern="1200" dirty="0"/>
            <a:t>, </a:t>
          </a:r>
          <a:r>
            <a:rPr lang="en-US" sz="1700" kern="1200" dirty="0" err="1"/>
            <a:t>haematology</a:t>
          </a:r>
          <a:r>
            <a:rPr lang="en-US" sz="1700" kern="1200" dirty="0"/>
            <a:t>, cardiology, etc.)</a:t>
          </a:r>
        </a:p>
      </dsp:txBody>
      <dsp:txXfrm>
        <a:off x="5725787" y="2324189"/>
        <a:ext cx="2601140" cy="1560684"/>
      </dsp:txXfrm>
    </dsp:sp>
    <dsp:sp modelId="{4731346E-1926-4C18-BE96-B876391CE97C}">
      <dsp:nvSpPr>
        <dsp:cNvPr id="0" name=""/>
        <dsp:cNvSpPr/>
      </dsp:nvSpPr>
      <dsp:spPr>
        <a:xfrm>
          <a:off x="8587041" y="2324189"/>
          <a:ext cx="2601140" cy="156068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Treat patients of all ages</a:t>
          </a:r>
        </a:p>
      </dsp:txBody>
      <dsp:txXfrm>
        <a:off x="8587041" y="2324189"/>
        <a:ext cx="2601140" cy="1560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60276-AAFD-AA09-567E-E577BA593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B83557-2A3F-9E7E-F76B-3A4446068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8" indent="0" algn="ctr">
              <a:buNone/>
              <a:defRPr sz="2000"/>
            </a:lvl2pPr>
            <a:lvl3pPr marL="914433" indent="0" algn="ctr">
              <a:buNone/>
              <a:defRPr sz="1801"/>
            </a:lvl3pPr>
            <a:lvl4pPr marL="1371651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2" indent="0" algn="ctr">
              <a:buNone/>
              <a:defRPr sz="1600"/>
            </a:lvl7pPr>
            <a:lvl8pPr marL="3200520" indent="0" algn="ctr">
              <a:buNone/>
              <a:defRPr sz="1600"/>
            </a:lvl8pPr>
            <a:lvl9pPr marL="365773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455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C3B3E-1A88-2A07-49DA-6E4F62E0B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D34F2-406C-5F23-8F13-2B079C8DB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8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017B9C-1E37-0F8A-9868-1958618EF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10600" y="1606857"/>
            <a:ext cx="2743200" cy="45701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5FBAC-2D21-16B8-8B5E-08D125465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61334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225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415600" y="385533"/>
            <a:ext cx="788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415600" y="1619867"/>
            <a:ext cx="11360800" cy="42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800"/>
              <a:buChar char="●"/>
              <a:defRPr>
                <a:solidFill>
                  <a:srgbClr val="1D429C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○"/>
              <a:defRPr>
                <a:solidFill>
                  <a:srgbClr val="1D429C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■"/>
              <a:defRPr>
                <a:solidFill>
                  <a:srgbClr val="1D429C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●"/>
              <a:defRPr>
                <a:solidFill>
                  <a:srgbClr val="1D429C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○"/>
              <a:defRPr>
                <a:solidFill>
                  <a:srgbClr val="1D429C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■"/>
              <a:defRPr>
                <a:solidFill>
                  <a:srgbClr val="1D429C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●"/>
              <a:defRPr>
                <a:solidFill>
                  <a:srgbClr val="1D429C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○"/>
              <a:defRPr>
                <a:solidFill>
                  <a:srgbClr val="1D429C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1400"/>
              <a:buChar char="■"/>
              <a:defRPr>
                <a:solidFill>
                  <a:srgbClr val="1D429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296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9B047-62DD-56A2-709C-DA2C9B93D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86117-248C-DD4D-16B6-CE3416DE2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895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55FC3-5D1F-0942-278D-5CD2194DA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5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EAA81-5E98-5E3D-032F-82731B772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5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3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012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AD7A-3239-0B42-61A2-D49D5EF0E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C036D-6EA3-B303-A11C-6F666B801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E7C2A-9FE0-8CF9-3CAD-D2D72ED18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48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7234-E01C-017F-8CDF-8842FB6E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1969B-E660-8ACD-7426-6F7727356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18" indent="0">
              <a:buNone/>
              <a:defRPr sz="2000" b="1"/>
            </a:lvl2pPr>
            <a:lvl3pPr marL="914433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2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7C1C3-B211-AB3D-9F9D-3038CB124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109A7C-22E8-E2FD-58C3-D69B0B8AC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5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18" indent="0">
              <a:buNone/>
              <a:defRPr sz="2000" b="1"/>
            </a:lvl2pPr>
            <a:lvl3pPr marL="914433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2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BAFE27-FEE3-BB58-E0A0-54C0446CF8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5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81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DFD48-02BD-781B-B26E-368BB4BC5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60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43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20F19-F754-AFFB-9799-E86D8A67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50FBA-FEE0-F08E-D796-3DCFD814E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2" y="1571349"/>
            <a:ext cx="6172201" cy="4289702"/>
          </a:xfrm>
        </p:spPr>
        <p:txBody>
          <a:bodyPr/>
          <a:lstStyle>
            <a:lvl1pPr>
              <a:defRPr sz="3202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066E9-1D67-582B-B7C0-8ACFD5E61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1"/>
            </a:lvl2pPr>
            <a:lvl3pPr marL="914433" indent="0">
              <a:buNone/>
              <a:defRPr sz="1198"/>
            </a:lvl3pPr>
            <a:lvl4pPr marL="1371651" indent="0">
              <a:buNone/>
              <a:defRPr sz="999"/>
            </a:lvl4pPr>
            <a:lvl5pPr marL="1828869" indent="0">
              <a:buNone/>
              <a:defRPr sz="999"/>
            </a:lvl5pPr>
            <a:lvl6pPr marL="2286085" indent="0">
              <a:buNone/>
              <a:defRPr sz="999"/>
            </a:lvl6pPr>
            <a:lvl7pPr marL="2743302" indent="0">
              <a:buNone/>
              <a:defRPr sz="999"/>
            </a:lvl7pPr>
            <a:lvl8pPr marL="3200520" indent="0">
              <a:buNone/>
              <a:defRPr sz="999"/>
            </a:lvl8pPr>
            <a:lvl9pPr marL="3657738" indent="0">
              <a:buNone/>
              <a:defRPr sz="9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1223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BDC12-FD44-0BAE-D5BA-94D939D29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D59AD-EF8C-E2D0-2926-0C0B3A80C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2" y="1651247"/>
            <a:ext cx="6172201" cy="4209803"/>
          </a:xfrm>
        </p:spPr>
        <p:txBody>
          <a:bodyPr/>
          <a:lstStyle>
            <a:lvl1pPr marL="0" indent="0">
              <a:buNone/>
              <a:defRPr sz="3202"/>
            </a:lvl1pPr>
            <a:lvl2pPr marL="457218" indent="0">
              <a:buNone/>
              <a:defRPr sz="2800"/>
            </a:lvl2pPr>
            <a:lvl3pPr marL="914433" indent="0">
              <a:buNone/>
              <a:defRPr sz="2400"/>
            </a:lvl3pPr>
            <a:lvl4pPr marL="1371651" indent="0">
              <a:buNone/>
              <a:defRPr sz="2000"/>
            </a:lvl4pPr>
            <a:lvl5pPr marL="1828869" indent="0">
              <a:buNone/>
              <a:defRPr sz="2000"/>
            </a:lvl5pPr>
            <a:lvl6pPr marL="2286085" indent="0">
              <a:buNone/>
              <a:defRPr sz="2000"/>
            </a:lvl6pPr>
            <a:lvl7pPr marL="2743302" indent="0">
              <a:buNone/>
              <a:defRPr sz="2000"/>
            </a:lvl7pPr>
            <a:lvl8pPr marL="3200520" indent="0">
              <a:buNone/>
              <a:defRPr sz="2000"/>
            </a:lvl8pPr>
            <a:lvl9pPr marL="3657738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D158D-7D68-8FBB-AC1D-632A0A40C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1"/>
            </a:lvl2pPr>
            <a:lvl3pPr marL="914433" indent="0">
              <a:buNone/>
              <a:defRPr sz="1198"/>
            </a:lvl3pPr>
            <a:lvl4pPr marL="1371651" indent="0">
              <a:buNone/>
              <a:defRPr sz="999"/>
            </a:lvl4pPr>
            <a:lvl5pPr marL="1828869" indent="0">
              <a:buNone/>
              <a:defRPr sz="999"/>
            </a:lvl5pPr>
            <a:lvl6pPr marL="2286085" indent="0">
              <a:buNone/>
              <a:defRPr sz="999"/>
            </a:lvl6pPr>
            <a:lvl7pPr marL="2743302" indent="0">
              <a:buNone/>
              <a:defRPr sz="999"/>
            </a:lvl7pPr>
            <a:lvl8pPr marL="3200520" indent="0">
              <a:buNone/>
              <a:defRPr sz="999"/>
            </a:lvl8pPr>
            <a:lvl9pPr marL="3657738" indent="0">
              <a:buNone/>
              <a:defRPr sz="9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652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97256C-6F46-5DE1-3FCE-1B1E02F97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6" y="365125"/>
            <a:ext cx="75562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D4E80-96AE-3276-57DC-6E956F4F9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38F6805-0C91-77C6-02F7-6F2EFAEB77A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291" y="333042"/>
            <a:ext cx="2976514" cy="1325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69E257-3CBB-EE94-14D4-80FB57457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1536" b="-9039"/>
          <a:stretch/>
        </p:blipFill>
        <p:spPr>
          <a:xfrm>
            <a:off x="2" y="6311900"/>
            <a:ext cx="4742254" cy="44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33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venir Book" panose="02000503020000020003" pitchFamily="2" charset="0"/>
          <a:ea typeface="+mj-ea"/>
          <a:cs typeface="+mj-cs"/>
        </a:defRPr>
      </a:lvl1pPr>
    </p:titleStyle>
    <p:bodyStyle>
      <a:lvl1pPr marL="228611" indent="-228611" algn="l" defTabSz="91443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685825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1143044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1600262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2057480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2514695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3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31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45" indent="-228611" algn="l" defTabSz="9144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33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1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5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2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0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8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asp.org/biasp-nansig-2025-summer-bursary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hyperlink" Target="https://doi.org/10.1136/jnnp-2024-335164" TargetMode="Externa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biasp.org/biasp-nansig-2025-summer-bursary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mailto:d.werring@ucl.ac.uk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3AA4-A528-6974-FB2A-90618C6FE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24198"/>
            <a:ext cx="9144000" cy="1696758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in stroke medicine: a personal view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54275-1B54-7F11-3E6A-97AAE9C14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1965" y="3631857"/>
            <a:ext cx="9568070" cy="250058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David Werring</a:t>
            </a:r>
          </a:p>
          <a:p>
            <a:r>
              <a:rPr lang="en-US" dirty="0"/>
              <a:t>Professor of clinical neurology and honorary consultant neurologist</a:t>
            </a:r>
          </a:p>
          <a:p>
            <a:r>
              <a:rPr lang="en-US" dirty="0"/>
              <a:t>UCL Queen Square Institute of Neurology</a:t>
            </a:r>
          </a:p>
          <a:p>
            <a:r>
              <a:rPr lang="en-US" dirty="0"/>
              <a:t>National Hospital for Neurology and Neurosurgery</a:t>
            </a:r>
          </a:p>
          <a:p>
            <a:r>
              <a:rPr lang="en-US" dirty="0"/>
              <a:t>Queen Square, London</a:t>
            </a:r>
          </a:p>
          <a:p>
            <a:r>
              <a:rPr lang="en-US" dirty="0"/>
              <a:t>President, British and Irish Association of Stroke Physicians (BIASP)  </a:t>
            </a:r>
          </a:p>
        </p:txBody>
      </p:sp>
      <p:pic>
        <p:nvPicPr>
          <p:cNvPr id="2050" name="Picture 2" descr="NANSIG – The Neurology and Neurosurgery Interest Group">
            <a:extLst>
              <a:ext uri="{FF2B5EF4-FFF2-40B4-BE49-F238E27FC236}">
                <a16:creationId xmlns:a16="http://schemas.microsoft.com/office/drawing/2014/main" id="{D66CF2E6-5995-D1CC-EAEB-FF0FBCF0E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648" y="218555"/>
            <a:ext cx="2340733" cy="140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28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person with a number of bars&#10;&#10;AI-generated content may be incorrect.">
            <a:extLst>
              <a:ext uri="{FF2B5EF4-FFF2-40B4-BE49-F238E27FC236}">
                <a16:creationId xmlns:a16="http://schemas.microsoft.com/office/drawing/2014/main" id="{5FB04C59-24D1-1B6B-6CE2-7DD05A3BE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1756064"/>
            <a:ext cx="8763266" cy="4416134"/>
          </a:xfrm>
          <a:prstGeom prst="rect">
            <a:avLst/>
          </a:prstGeom>
        </p:spPr>
      </p:pic>
      <p:pic>
        <p:nvPicPr>
          <p:cNvPr id="5" name="Picture 4" descr="A close-up of a research report&#10;&#10;AI-generated content may be incorrect.">
            <a:extLst>
              <a:ext uri="{FF2B5EF4-FFF2-40B4-BE49-F238E27FC236}">
                <a16:creationId xmlns:a16="http://schemas.microsoft.com/office/drawing/2014/main" id="{079D0E16-7F34-E939-FD89-F9286EFB3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8" y="83127"/>
            <a:ext cx="8359859" cy="17560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3ABEE6-7699-E4D0-969E-7699A2C0B088}"/>
              </a:ext>
            </a:extLst>
          </p:cNvPr>
          <p:cNvSpPr txBox="1"/>
          <p:nvPr/>
        </p:nvSpPr>
        <p:spPr>
          <a:xfrm>
            <a:off x="1920340" y="3429000"/>
            <a:ext cx="6833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BF3A8C"/>
                </a:solidFill>
              </a:rPr>
              <a:t>It is a very exciting and rapidly changing field!</a:t>
            </a:r>
          </a:p>
        </p:txBody>
      </p:sp>
    </p:spTree>
    <p:extLst>
      <p:ext uri="{BB962C8B-B14F-4D97-AF65-F5344CB8AC3E}">
        <p14:creationId xmlns:p14="http://schemas.microsoft.com/office/powerpoint/2010/main" val="400292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and black sign with black text&#10;&#10;Description automatically generated">
            <a:extLst>
              <a:ext uri="{FF2B5EF4-FFF2-40B4-BE49-F238E27FC236}">
                <a16:creationId xmlns:a16="http://schemas.microsoft.com/office/drawing/2014/main" id="{0B191A1C-DF93-2D6A-C127-932D11F60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86"/>
          <a:stretch/>
        </p:blipFill>
        <p:spPr>
          <a:xfrm>
            <a:off x="127622" y="549441"/>
            <a:ext cx="7767456" cy="1886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7E7E89-7B31-C8C2-7D76-AFA4159E84FA}"/>
              </a:ext>
            </a:extLst>
          </p:cNvPr>
          <p:cNvSpPr txBox="1"/>
          <p:nvPr/>
        </p:nvSpPr>
        <p:spPr>
          <a:xfrm>
            <a:off x="8991599" y="6308559"/>
            <a:ext cx="2874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</a:t>
            </a:r>
            <a:r>
              <a:rPr lang="en-US" sz="1400" i="1" dirty="0"/>
              <a:t>N Engl J Med 2024;390:1277-89.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35016-0A07-E9A9-B3D9-81FA6D0D76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t="4029" r="51386" b="4947"/>
          <a:stretch/>
        </p:blipFill>
        <p:spPr bwMode="auto">
          <a:xfrm>
            <a:off x="7989184" y="1922585"/>
            <a:ext cx="3105924" cy="404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graph of a patient's scale&#10;&#10;Description automatically generated">
            <a:extLst>
              <a:ext uri="{FF2B5EF4-FFF2-40B4-BE49-F238E27FC236}">
                <a16:creationId xmlns:a16="http://schemas.microsoft.com/office/drawing/2014/main" id="{1448D000-6713-8221-D6C5-6774DD41B3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6" y="2688703"/>
            <a:ext cx="6963475" cy="361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20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edical website&#10;&#10;Description automatically generated">
            <a:extLst>
              <a:ext uri="{FF2B5EF4-FFF2-40B4-BE49-F238E27FC236}">
                <a16:creationId xmlns:a16="http://schemas.microsoft.com/office/drawing/2014/main" id="{37450066-35D6-3E45-33A1-B2CA9DCE1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26" y="1708638"/>
            <a:ext cx="7822469" cy="38920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FDC294-9BCF-B95F-C16B-F2510DA7143F}"/>
              </a:ext>
            </a:extLst>
          </p:cNvPr>
          <p:cNvSpPr txBox="1">
            <a:spLocks/>
          </p:cNvSpPr>
          <p:nvPr/>
        </p:nvSpPr>
        <p:spPr>
          <a:xfrm>
            <a:off x="239351" y="164639"/>
            <a:ext cx="11319933" cy="710004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225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733" kern="0" dirty="0">
                <a:solidFill>
                  <a:schemeClr val="bg1"/>
                </a:solidFill>
                <a:latin typeface="+mj-lt"/>
              </a:rPr>
              <a:t>Further reading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98FDCF-0E75-3C43-DBE6-7A11206DEC8A}"/>
              </a:ext>
            </a:extLst>
          </p:cNvPr>
          <p:cNvSpPr txBox="1"/>
          <p:nvPr/>
        </p:nvSpPr>
        <p:spPr>
          <a:xfrm>
            <a:off x="527713" y="519641"/>
            <a:ext cx="407034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Free shareable link: </a:t>
            </a:r>
            <a:r>
              <a:rPr lang="en-US" b="1" dirty="0" err="1"/>
              <a:t>rdcu.be</a:t>
            </a:r>
            <a:r>
              <a:rPr lang="en-US" b="1" dirty="0"/>
              <a:t>/d0JxK </a:t>
            </a:r>
          </a:p>
        </p:txBody>
      </p:sp>
      <p:pic>
        <p:nvPicPr>
          <p:cNvPr id="6" name="Picture 5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A3ED76F8-DA38-B224-E826-10EE8A794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036" y="1708638"/>
            <a:ext cx="2870775" cy="44992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8F0233-6B5D-9E31-6EFE-5FF50E4B83ED}"/>
              </a:ext>
            </a:extLst>
          </p:cNvPr>
          <p:cNvSpPr txBox="1"/>
          <p:nvPr/>
        </p:nvSpPr>
        <p:spPr>
          <a:xfrm>
            <a:off x="5039592" y="519641"/>
            <a:ext cx="190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F3A8C"/>
                </a:solidFill>
              </a:rPr>
              <a:t>@</a:t>
            </a:r>
            <a:r>
              <a:rPr lang="en-US" b="1" dirty="0" err="1">
                <a:solidFill>
                  <a:srgbClr val="BF3A8C"/>
                </a:solidFill>
              </a:rPr>
              <a:t>UCLStrokeRes</a:t>
            </a:r>
            <a:endParaRPr lang="en-US" b="1" dirty="0">
              <a:solidFill>
                <a:srgbClr val="BF3A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44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4A6F3-3245-C8D4-F5C5-BA0F7D3F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43" y="240865"/>
            <a:ext cx="7556229" cy="1325563"/>
          </a:xfrm>
        </p:spPr>
        <p:txBody>
          <a:bodyPr/>
          <a:lstStyle/>
          <a:p>
            <a:r>
              <a:rPr lang="en-US" dirty="0"/>
              <a:t>It’s really interesting</a:t>
            </a:r>
          </a:p>
        </p:txBody>
      </p:sp>
      <p:pic>
        <p:nvPicPr>
          <p:cNvPr id="6" name="Picture 5" descr="A diagram of a brain tumor&#10;&#10;Description automatically generated">
            <a:extLst>
              <a:ext uri="{FF2B5EF4-FFF2-40B4-BE49-F238E27FC236}">
                <a16:creationId xmlns:a16="http://schemas.microsoft.com/office/drawing/2014/main" id="{CD2DA9E5-C8B5-7F6B-5066-C0E20ADDD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r="6460"/>
          <a:stretch/>
        </p:blipFill>
        <p:spPr>
          <a:xfrm>
            <a:off x="346692" y="1536894"/>
            <a:ext cx="5612290" cy="4522875"/>
          </a:xfrm>
          <a:prstGeom prst="rect">
            <a:avLst/>
          </a:prstGeom>
        </p:spPr>
      </p:pic>
      <p:pic>
        <p:nvPicPr>
          <p:cNvPr id="8" name="Picture 7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7E0ACC5-3D42-0DDF-03A8-B96D5EED46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0" b="3668"/>
          <a:stretch/>
        </p:blipFill>
        <p:spPr>
          <a:xfrm>
            <a:off x="8394435" y="1780140"/>
            <a:ext cx="3528393" cy="45345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BD3567-68F6-35C3-BCC8-C07315840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835" y="1637190"/>
            <a:ext cx="2101501" cy="15432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1FFA0E-D0F6-7832-4935-7BA39962FDC0}"/>
              </a:ext>
            </a:extLst>
          </p:cNvPr>
          <p:cNvSpPr txBox="1"/>
          <p:nvPr/>
        </p:nvSpPr>
        <p:spPr>
          <a:xfrm>
            <a:off x="6155916" y="3429000"/>
            <a:ext cx="2041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‘speed neurology’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C24AA-B7BF-240E-4622-EF7D4F497BEE}"/>
              </a:ext>
            </a:extLst>
          </p:cNvPr>
          <p:cNvSpPr txBox="1"/>
          <p:nvPr/>
        </p:nvSpPr>
        <p:spPr>
          <a:xfrm>
            <a:off x="6257204" y="4383158"/>
            <a:ext cx="183900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It’s hugely varied and not really a single disease!</a:t>
            </a:r>
          </a:p>
        </p:txBody>
      </p:sp>
    </p:spTree>
    <p:extLst>
      <p:ext uri="{BB962C8B-B14F-4D97-AF65-F5344CB8AC3E}">
        <p14:creationId xmlns:p14="http://schemas.microsoft.com/office/powerpoint/2010/main" val="2167082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the brain&#10;&#10;AI-generated content may be incorrect.">
            <a:extLst>
              <a:ext uri="{FF2B5EF4-FFF2-40B4-BE49-F238E27FC236}">
                <a16:creationId xmlns:a16="http://schemas.microsoft.com/office/drawing/2014/main" id="{FBCC9791-0874-94E5-5570-B77EBB62B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13" y="597717"/>
            <a:ext cx="4939107" cy="5662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4323FD-9196-EFA9-ADA4-F570C7BE338D}"/>
              </a:ext>
            </a:extLst>
          </p:cNvPr>
          <p:cNvSpPr txBox="1"/>
          <p:nvPr/>
        </p:nvSpPr>
        <p:spPr>
          <a:xfrm>
            <a:off x="5256520" y="994172"/>
            <a:ext cx="3548742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learn neurology ‘stroke by stroke’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0222B8-9256-333A-9BFB-C5DBD7CA977E}"/>
              </a:ext>
            </a:extLst>
          </p:cNvPr>
          <p:cNvSpPr txBox="1"/>
          <p:nvPr/>
        </p:nvSpPr>
        <p:spPr>
          <a:xfrm>
            <a:off x="8337671" y="1826231"/>
            <a:ext cx="166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Miller Fisher</a:t>
            </a:r>
          </a:p>
        </p:txBody>
      </p:sp>
      <p:pic>
        <p:nvPicPr>
          <p:cNvPr id="9" name="Picture 8" descr="A diagram of the human brain&#10;&#10;AI-generated content may be incorrect.">
            <a:extLst>
              <a:ext uri="{FF2B5EF4-FFF2-40B4-BE49-F238E27FC236}">
                <a16:creationId xmlns:a16="http://schemas.microsoft.com/office/drawing/2014/main" id="{A8C9AFC7-F75B-505E-53A5-2C156C5A9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111" y="2195563"/>
            <a:ext cx="5099151" cy="4421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481D2-6275-F9AB-4426-842F36BA1E6F}"/>
              </a:ext>
            </a:extLst>
          </p:cNvPr>
          <p:cNvSpPr txBox="1">
            <a:spLocks/>
          </p:cNvSpPr>
          <p:nvPr/>
        </p:nvSpPr>
        <p:spPr>
          <a:xfrm>
            <a:off x="385243" y="240865"/>
            <a:ext cx="7556229" cy="1325563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There is no better way to learn!</a:t>
            </a:r>
          </a:p>
        </p:txBody>
      </p:sp>
    </p:spTree>
    <p:extLst>
      <p:ext uri="{BB962C8B-B14F-4D97-AF65-F5344CB8AC3E}">
        <p14:creationId xmlns:p14="http://schemas.microsoft.com/office/powerpoint/2010/main" val="3965727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">
            <a:extLst>
              <a:ext uri="{FF2B5EF4-FFF2-40B4-BE49-F238E27FC236}">
                <a16:creationId xmlns:a16="http://schemas.microsoft.com/office/drawing/2014/main" id="{0FCA058C-1B36-893E-2D42-0AD62C40ED0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254" y="1438782"/>
            <a:ext cx="7811050" cy="4544035"/>
          </a:xfrm>
          <a:prstGeom prst="line">
            <a:avLst/>
          </a:prstGeom>
          <a:noFill/>
          <a:ln w="419100">
            <a:solidFill>
              <a:srgbClr val="C33A2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296CA48B-6C1C-2EFE-6F56-B1D432E822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887" y="1438783"/>
            <a:ext cx="7811050" cy="4544035"/>
          </a:xfrm>
          <a:prstGeom prst="line">
            <a:avLst/>
          </a:prstGeom>
          <a:noFill/>
          <a:ln w="419100">
            <a:solidFill>
              <a:srgbClr val="C33A2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0259FFB-E278-EA44-8125-2C339302ECDD}"/>
              </a:ext>
            </a:extLst>
          </p:cNvPr>
          <p:cNvSpPr txBox="1">
            <a:spLocks noChangeArrowheads="1"/>
          </p:cNvSpPr>
          <p:nvPr/>
        </p:nvSpPr>
        <p:spPr>
          <a:xfrm>
            <a:off x="814388" y="3429000"/>
            <a:ext cx="7528916" cy="6062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11" indent="-228611" algn="l" defTabSz="91443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25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44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62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80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95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3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31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5" indent="-228611" algn="l" defTabSz="91443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>
              <a:buNone/>
            </a:pPr>
            <a:r>
              <a:rPr lang="en-GB" altLang="en-US" sz="4000" b="1" dirty="0">
                <a:ea typeface="ＭＳ Ｐゴシック" panose="020B0600070205080204" pitchFamily="34" charset="-128"/>
              </a:rPr>
              <a:t>cerebrovascular accident (CVA)</a:t>
            </a:r>
            <a:endParaRPr lang="en-US" altLang="en-US" sz="4000" b="1" dirty="0">
              <a:ea typeface="ＭＳ Ｐゴシック" panose="020B0600070205080204" pitchFamily="34" charset="-128"/>
            </a:endParaRPr>
          </a:p>
          <a:p>
            <a:pPr marL="285750" indent="-285750" algn="ctr">
              <a:buFontTx/>
              <a:buNone/>
            </a:pPr>
            <a:endParaRPr lang="en-GB" altLang="en-US" sz="4800" dirty="0">
              <a:ea typeface="ＭＳ Ｐゴシック" panose="020B0600070205080204" pitchFamily="34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E4A4A7-5A30-67D5-7384-B1064531C35D}"/>
              </a:ext>
            </a:extLst>
          </p:cNvPr>
          <p:cNvSpPr txBox="1">
            <a:spLocks/>
          </p:cNvSpPr>
          <p:nvPr/>
        </p:nvSpPr>
        <p:spPr>
          <a:xfrm>
            <a:off x="133542" y="175418"/>
            <a:ext cx="7811050" cy="749372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2200" dirty="0"/>
              <a:t>Stroke isn’t an accident – determining the cause is critical and a major part of the specialty and endlessly fascinating</a:t>
            </a:r>
          </a:p>
        </p:txBody>
      </p:sp>
      <p:pic>
        <p:nvPicPr>
          <p:cNvPr id="10" name="Picture 9" descr="A diagram of a heart&#10;&#10;Description automatically generated">
            <a:extLst>
              <a:ext uri="{FF2B5EF4-FFF2-40B4-BE49-F238E27FC236}">
                <a16:creationId xmlns:a16="http://schemas.microsoft.com/office/drawing/2014/main" id="{68AD2213-4026-8E6F-8407-2A459C5842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" r="1548"/>
          <a:stretch/>
        </p:blipFill>
        <p:spPr>
          <a:xfrm>
            <a:off x="8742017" y="1819799"/>
            <a:ext cx="3353002" cy="4430840"/>
          </a:xfrm>
          <a:prstGeom prst="rect">
            <a:avLst/>
          </a:prstGeom>
        </p:spPr>
      </p:pic>
      <p:pic>
        <p:nvPicPr>
          <p:cNvPr id="3" name="Picture 2" descr="A black and yellow police tape with a body of a person&#10;&#10;AI-generated content may be incorrect.">
            <a:extLst>
              <a:ext uri="{FF2B5EF4-FFF2-40B4-BE49-F238E27FC236}">
                <a16:creationId xmlns:a16="http://schemas.microsoft.com/office/drawing/2014/main" id="{C1470979-DD33-D149-95F6-77F8DA37D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21" y="4394553"/>
            <a:ext cx="3563692" cy="225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1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87D9-B796-45A3-A82B-3173E418F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674" y="305366"/>
            <a:ext cx="9905998" cy="1478570"/>
          </a:xfrm>
        </p:spPr>
        <p:txBody>
          <a:bodyPr>
            <a:normAutofit/>
          </a:bodyPr>
          <a:lstStyle/>
          <a:p>
            <a:r>
              <a:rPr lang="en-US" sz="4400" dirty="0"/>
              <a:t>It’s a very varied job</a:t>
            </a:r>
            <a:endParaRPr lang="en-GB" sz="44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3B89D9-14A8-86E4-EA9E-9A5DF35B1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699182"/>
              </p:ext>
            </p:extLst>
          </p:nvPr>
        </p:nvGraphicFramePr>
        <p:xfrm>
          <a:off x="526774" y="1783936"/>
          <a:ext cx="11191461" cy="438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5726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814FFDC-8B68-6BB0-16FF-20B0498F39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2" t="-467" r="4404" b="467"/>
          <a:stretch/>
        </p:blipFill>
        <p:spPr>
          <a:xfrm>
            <a:off x="3679995" y="3811457"/>
            <a:ext cx="2696307" cy="247563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3BDE38A-57AF-09FF-1EF5-08F4208593C1}"/>
              </a:ext>
            </a:extLst>
          </p:cNvPr>
          <p:cNvSpPr txBox="1">
            <a:spLocks/>
          </p:cNvSpPr>
          <p:nvPr/>
        </p:nvSpPr>
        <p:spPr>
          <a:xfrm>
            <a:off x="241738" y="90405"/>
            <a:ext cx="9905998" cy="73824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It’s a great example of teamwork…</a:t>
            </a:r>
            <a:endParaRPr lang="en-GB" sz="3600" dirty="0"/>
          </a:p>
        </p:txBody>
      </p:sp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3F79A8C-DEE4-FD64-7897-0C60CE669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 contrast="7000"/>
                    </a14:imgEffect>
                  </a14:imgLayer>
                </a14:imgProps>
              </a:ext>
            </a:extLst>
          </a:blip>
          <a:srcRect l="15654" t="26358" r="6276"/>
          <a:stretch/>
        </p:blipFill>
        <p:spPr>
          <a:xfrm>
            <a:off x="733055" y="696106"/>
            <a:ext cx="5643247" cy="2994274"/>
          </a:xfrm>
          <a:prstGeom prst="rect">
            <a:avLst/>
          </a:prstGeom>
        </p:spPr>
      </p:pic>
      <p:pic>
        <p:nvPicPr>
          <p:cNvPr id="11" name="Picture 10" descr="A close-up of a sign on a wall&#10;&#10;Description automatically generated">
            <a:extLst>
              <a:ext uri="{FF2B5EF4-FFF2-40B4-BE49-F238E27FC236}">
                <a16:creationId xmlns:a16="http://schemas.microsoft.com/office/drawing/2014/main" id="{B9686045-69C7-A6E9-D3E4-CC86BD76C6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9" t="37334" r="4773" b="26773"/>
          <a:stretch/>
        </p:blipFill>
        <p:spPr>
          <a:xfrm>
            <a:off x="724969" y="3811457"/>
            <a:ext cx="2829709" cy="2475638"/>
          </a:xfrm>
          <a:prstGeom prst="rect">
            <a:avLst/>
          </a:prstGeom>
        </p:spPr>
      </p:pic>
      <p:pic>
        <p:nvPicPr>
          <p:cNvPr id="3" name="Picture 2" descr="A group of surgeons in a operating room&#10;&#10;AI-generated content may be incorrect.">
            <a:extLst>
              <a:ext uri="{FF2B5EF4-FFF2-40B4-BE49-F238E27FC236}">
                <a16:creationId xmlns:a16="http://schemas.microsoft.com/office/drawing/2014/main" id="{586695A5-1E29-06A0-9345-C1B114100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2"/>
          <a:stretch/>
        </p:blipFill>
        <p:spPr>
          <a:xfrm>
            <a:off x="6723547" y="1739039"/>
            <a:ext cx="4559552" cy="45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42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1AC5BECE-5840-6CC4-E42E-BF3728738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265713"/>
            <a:ext cx="5704114" cy="1961712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14495E6-F136-B79B-CBAD-F8CBB6A02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2484364"/>
            <a:ext cx="11758735" cy="3774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D0ABF4-0B23-61DD-E6FD-5E6261C48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45" y="1984631"/>
            <a:ext cx="5898976" cy="37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6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orange text&#10;&#10;AI-generated content may be incorrect.">
            <a:extLst>
              <a:ext uri="{FF2B5EF4-FFF2-40B4-BE49-F238E27FC236}">
                <a16:creationId xmlns:a16="http://schemas.microsoft.com/office/drawing/2014/main" id="{23F5BFC7-5CF9-4748-21BA-D18CF3B3D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60" y="283288"/>
            <a:ext cx="8101795" cy="2522257"/>
          </a:xfrm>
          <a:prstGeom prst="rect">
            <a:avLst/>
          </a:prstGeom>
        </p:spPr>
      </p:pic>
      <p:pic>
        <p:nvPicPr>
          <p:cNvPr id="5" name="Picture 4" descr="A close up of black text&#10;&#10;AI-generated content may be incorrect.">
            <a:extLst>
              <a:ext uri="{FF2B5EF4-FFF2-40B4-BE49-F238E27FC236}">
                <a16:creationId xmlns:a16="http://schemas.microsoft.com/office/drawing/2014/main" id="{26663A9E-F69F-7027-6385-AC2A3E846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65" y="3148445"/>
            <a:ext cx="8042069" cy="22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09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D64829-33D2-BA4D-0400-E0C5AAC7DFCC}"/>
              </a:ext>
            </a:extLst>
          </p:cNvPr>
          <p:cNvSpPr txBox="1"/>
          <p:nvPr/>
        </p:nvSpPr>
        <p:spPr>
          <a:xfrm>
            <a:off x="8015641" y="1524506"/>
            <a:ext cx="40147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BIASP’s mission is to advance stroke medicine for the good of the public, patients and professionals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4ACAF3-37CE-8E6C-EA91-76E32FF57C79}"/>
              </a:ext>
            </a:extLst>
          </p:cNvPr>
          <p:cNvSpPr txBox="1"/>
          <p:nvPr/>
        </p:nvSpPr>
        <p:spPr>
          <a:xfrm>
            <a:off x="8015641" y="4821865"/>
            <a:ext cx="3529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Student membership is </a:t>
            </a:r>
            <a:r>
              <a:rPr lang="en-US" sz="3200" b="1" dirty="0">
                <a:solidFill>
                  <a:srgbClr val="BF3A8C"/>
                </a:solidFill>
              </a:rPr>
              <a:t>completely free!</a:t>
            </a:r>
          </a:p>
        </p:txBody>
      </p:sp>
      <p:pic>
        <p:nvPicPr>
          <p:cNvPr id="3" name="Picture 2" descr="A collage of a group of people&#10;&#10;AI-generated content may be incorrect.">
            <a:extLst>
              <a:ext uri="{FF2B5EF4-FFF2-40B4-BE49-F238E27FC236}">
                <a16:creationId xmlns:a16="http://schemas.microsoft.com/office/drawing/2014/main" id="{C745ADCF-EBA2-B84E-57F3-F32CE6C00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71" y="417689"/>
            <a:ext cx="7428743" cy="570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73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8AF10-EC1E-4275-AFFE-8061FBF1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83" y="218275"/>
            <a:ext cx="9905998" cy="1478570"/>
          </a:xfrm>
        </p:spPr>
        <p:txBody>
          <a:bodyPr>
            <a:normAutofit/>
          </a:bodyPr>
          <a:lstStyle/>
          <a:p>
            <a:r>
              <a:rPr lang="en-US" sz="4000" dirty="0"/>
              <a:t>Training pathways are flexible 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9B72B-6383-42D5-BEEC-BF50BB730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354" y="1696845"/>
            <a:ext cx="11153292" cy="4628776"/>
          </a:xfrm>
        </p:spPr>
        <p:txBody>
          <a:bodyPr>
            <a:normAutofit/>
          </a:bodyPr>
          <a:lstStyle/>
          <a:p>
            <a:r>
              <a:rPr lang="en-US" sz="3600" dirty="0"/>
              <a:t>Completion of foundation </a:t>
            </a:r>
            <a:r>
              <a:rPr lang="en-US" sz="3600" dirty="0" err="1"/>
              <a:t>programme</a:t>
            </a:r>
            <a:endParaRPr lang="en-US" sz="3600" dirty="0"/>
          </a:p>
          <a:p>
            <a:r>
              <a:rPr lang="en-US" sz="3600" dirty="0"/>
              <a:t>Completion of core training </a:t>
            </a:r>
            <a:r>
              <a:rPr lang="en-US" sz="3600" dirty="0" err="1"/>
              <a:t>programme</a:t>
            </a:r>
            <a:r>
              <a:rPr lang="en-US" sz="3600" dirty="0"/>
              <a:t> e.g., IMT</a:t>
            </a:r>
          </a:p>
          <a:p>
            <a:r>
              <a:rPr lang="en-US" sz="3600" dirty="0"/>
              <a:t>Entry is possible via several specialties</a:t>
            </a:r>
          </a:p>
          <a:p>
            <a:pPr lvl="1"/>
            <a:r>
              <a:rPr lang="en-US" sz="3100" dirty="0"/>
              <a:t>Acute medicine</a:t>
            </a:r>
          </a:p>
          <a:p>
            <a:pPr lvl="1"/>
            <a:r>
              <a:rPr lang="en-US" sz="3100" dirty="0"/>
              <a:t>Geriatric Medicine</a:t>
            </a:r>
          </a:p>
          <a:p>
            <a:pPr lvl="1"/>
            <a:r>
              <a:rPr lang="en-US" sz="3100" dirty="0"/>
              <a:t>Neurology</a:t>
            </a:r>
          </a:p>
          <a:p>
            <a:pPr lvl="1"/>
            <a:r>
              <a:rPr lang="en-US" sz="3100" dirty="0"/>
              <a:t>Rehabilitation Medicine</a:t>
            </a:r>
          </a:p>
          <a:p>
            <a:pPr lvl="1"/>
            <a:r>
              <a:rPr lang="en-US" sz="3100" dirty="0"/>
              <a:t>Clinical pharmacology</a:t>
            </a:r>
          </a:p>
          <a:p>
            <a:pPr marL="457214" lvl="1" indent="0">
              <a:buNone/>
            </a:pP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33718-4EB6-4BE2-28C1-F29494BBA37F}"/>
              </a:ext>
            </a:extLst>
          </p:cNvPr>
          <p:cNvSpPr txBox="1"/>
          <p:nvPr/>
        </p:nvSpPr>
        <p:spPr>
          <a:xfrm>
            <a:off x="5978730" y="4330158"/>
            <a:ext cx="512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more details please see: </a:t>
            </a:r>
            <a:r>
              <a:rPr lang="en-US" sz="2400" dirty="0">
                <a:solidFill>
                  <a:srgbClr val="BF3A8C"/>
                </a:solidFill>
              </a:rPr>
              <a:t>https://</a:t>
            </a:r>
            <a:r>
              <a:rPr lang="en-US" sz="2400" dirty="0" err="1">
                <a:solidFill>
                  <a:srgbClr val="BF3A8C"/>
                </a:solidFill>
              </a:rPr>
              <a:t>biasp.org</a:t>
            </a:r>
            <a:r>
              <a:rPr lang="en-US" sz="2400" dirty="0">
                <a:solidFill>
                  <a:srgbClr val="BF3A8C"/>
                </a:solidFill>
              </a:rPr>
              <a:t>/career-in-stroke/</a:t>
            </a:r>
          </a:p>
        </p:txBody>
      </p:sp>
    </p:spTree>
    <p:extLst>
      <p:ext uri="{BB962C8B-B14F-4D97-AF65-F5344CB8AC3E}">
        <p14:creationId xmlns:p14="http://schemas.microsoft.com/office/powerpoint/2010/main" val="2589244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6A36-343C-86C9-6DE6-959EFD9E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02" y="196850"/>
            <a:ext cx="7847575" cy="72817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It provides great research opportunities</a:t>
            </a:r>
          </a:p>
        </p:txBody>
      </p:sp>
      <p:pic>
        <p:nvPicPr>
          <p:cNvPr id="4" name="Picture 3" descr="A medical guideline for stroke&#10;&#10;Description automatically generated">
            <a:extLst>
              <a:ext uri="{FF2B5EF4-FFF2-40B4-BE49-F238E27FC236}">
                <a16:creationId xmlns:a16="http://schemas.microsoft.com/office/drawing/2014/main" id="{54F30FFA-4A5A-0EA6-8953-83BE57F0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68" y="1015340"/>
            <a:ext cx="5152541" cy="482731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B16737-AD34-590A-46E6-E78A38BBB79E}"/>
              </a:ext>
            </a:extLst>
          </p:cNvPr>
          <p:cNvSpPr txBox="1">
            <a:spLocks/>
          </p:cNvSpPr>
          <p:nvPr/>
        </p:nvSpPr>
        <p:spPr>
          <a:xfrm>
            <a:off x="5585081" y="5515630"/>
            <a:ext cx="6720852" cy="1480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…and discoveries can rapidly translate to improved care</a:t>
            </a:r>
          </a:p>
        </p:txBody>
      </p:sp>
      <p:pic>
        <p:nvPicPr>
          <p:cNvPr id="9" name="Picture 8" descr="A close-up of a text&#10;&#10;Description automatically generated">
            <a:extLst>
              <a:ext uri="{FF2B5EF4-FFF2-40B4-BE49-F238E27FC236}">
                <a16:creationId xmlns:a16="http://schemas.microsoft.com/office/drawing/2014/main" id="{6834FA92-FA95-B9BA-7E8B-F4F249A373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30"/>
          <a:stretch/>
        </p:blipFill>
        <p:spPr>
          <a:xfrm>
            <a:off x="6522193" y="1630036"/>
            <a:ext cx="5074053" cy="1798963"/>
          </a:xfrm>
          <a:prstGeom prst="rect">
            <a:avLst/>
          </a:prstGeom>
        </p:spPr>
      </p:pic>
      <p:pic>
        <p:nvPicPr>
          <p:cNvPr id="6" name="Picture 5" descr="A close-up of a brain scan&#10;&#10;Description automatically generated">
            <a:extLst>
              <a:ext uri="{FF2B5EF4-FFF2-40B4-BE49-F238E27FC236}">
                <a16:creationId xmlns:a16="http://schemas.microsoft.com/office/drawing/2014/main" id="{3EB4CE05-92DF-39CE-A811-18112A29B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93" y="3609621"/>
            <a:ext cx="4846629" cy="198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4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scale&#10;&#10;AI-generated content may be incorrect.">
            <a:extLst>
              <a:ext uri="{FF2B5EF4-FFF2-40B4-BE49-F238E27FC236}">
                <a16:creationId xmlns:a16="http://schemas.microsoft.com/office/drawing/2014/main" id="{47F8EA74-E95B-92F4-1ED2-C6C940512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>
            <a:off x="668214" y="1647454"/>
            <a:ext cx="10134600" cy="451218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05C31E0-070F-8C77-CC3F-03CCEAF8BF9F}"/>
              </a:ext>
            </a:extLst>
          </p:cNvPr>
          <p:cNvSpPr txBox="1">
            <a:spLocks/>
          </p:cNvSpPr>
          <p:nvPr/>
        </p:nvSpPr>
        <p:spPr>
          <a:xfrm>
            <a:off x="354546" y="369344"/>
            <a:ext cx="7556229" cy="96069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A common dilemma on the stroke unit for many decades…</a:t>
            </a:r>
          </a:p>
        </p:txBody>
      </p:sp>
    </p:spTree>
    <p:extLst>
      <p:ext uri="{BB962C8B-B14F-4D97-AF65-F5344CB8AC3E}">
        <p14:creationId xmlns:p14="http://schemas.microsoft.com/office/powerpoint/2010/main" val="1007648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F541FB9-6CBF-0AE6-E84B-34CE532A3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2"/>
          <a:stretch/>
        </p:blipFill>
        <p:spPr>
          <a:xfrm>
            <a:off x="119599" y="1196879"/>
            <a:ext cx="11919699" cy="512064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F130C68-3759-6A1E-51D5-EBC07D5F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53" y="276514"/>
            <a:ext cx="8938189" cy="763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Recent guidelines are inconsistent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51CFD-F3AF-CFAE-4EA7-CEBDE1A81F0E}"/>
              </a:ext>
            </a:extLst>
          </p:cNvPr>
          <p:cNvSpPr/>
          <p:nvPr/>
        </p:nvSpPr>
        <p:spPr>
          <a:xfrm>
            <a:off x="7559439" y="6380052"/>
            <a:ext cx="4624040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33" i="1" dirty="0">
                <a:latin typeface="Calibri" panose="020F0502020204030204" pitchFamily="34" charset="0"/>
                <a:cs typeface="Calibri" panose="020F0502020204030204" pitchFamily="34" charset="0"/>
              </a:rPr>
              <a:t>Best JG, et al. J </a:t>
            </a:r>
            <a:r>
              <a:rPr lang="en-GB" sz="1333" i="1" dirty="0" err="1">
                <a:latin typeface="Calibri" panose="020F0502020204030204" pitchFamily="34" charset="0"/>
                <a:cs typeface="Calibri" panose="020F0502020204030204" pitchFamily="34" charset="0"/>
              </a:rPr>
              <a:t>Neurol</a:t>
            </a:r>
            <a:r>
              <a:rPr lang="en-GB" sz="1333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333" i="1" dirty="0" err="1">
                <a:latin typeface="Calibri" panose="020F0502020204030204" pitchFamily="34" charset="0"/>
                <a:cs typeface="Calibri" panose="020F0502020204030204" pitchFamily="34" charset="0"/>
              </a:rPr>
              <a:t>Neurosurg</a:t>
            </a:r>
            <a:r>
              <a:rPr lang="en-GB" sz="1333" i="1" dirty="0">
                <a:latin typeface="Calibri" panose="020F0502020204030204" pitchFamily="34" charset="0"/>
                <a:cs typeface="Calibri" panose="020F0502020204030204" pitchFamily="34" charset="0"/>
              </a:rPr>
              <a:t> Psychiatry 2022;93:939–51.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1C2B764-B4D5-AB64-C412-1C26021FBA34}"/>
              </a:ext>
            </a:extLst>
          </p:cNvPr>
          <p:cNvSpPr/>
          <p:nvPr/>
        </p:nvSpPr>
        <p:spPr>
          <a:xfrm>
            <a:off x="5546360" y="1543987"/>
            <a:ext cx="1613858" cy="46046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5260EC-D17E-DA04-F338-D8FAFDA901C1}"/>
              </a:ext>
            </a:extLst>
          </p:cNvPr>
          <p:cNvSpPr/>
          <p:nvPr/>
        </p:nvSpPr>
        <p:spPr>
          <a:xfrm>
            <a:off x="8198726" y="2143366"/>
            <a:ext cx="2174807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31FE201-996E-E7A3-B9F2-7B6934DE2ACE}"/>
              </a:ext>
            </a:extLst>
          </p:cNvPr>
          <p:cNvSpPr/>
          <p:nvPr/>
        </p:nvSpPr>
        <p:spPr>
          <a:xfrm>
            <a:off x="6464515" y="2918774"/>
            <a:ext cx="1734211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567C27-90FA-5028-1ECA-65CEC2539DD4}"/>
              </a:ext>
            </a:extLst>
          </p:cNvPr>
          <p:cNvSpPr/>
          <p:nvPr/>
        </p:nvSpPr>
        <p:spPr>
          <a:xfrm>
            <a:off x="7387936" y="3236331"/>
            <a:ext cx="1257300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F2B224F-7576-5939-7BEA-9C1C34E549B0}"/>
              </a:ext>
            </a:extLst>
          </p:cNvPr>
          <p:cNvSpPr/>
          <p:nvPr/>
        </p:nvSpPr>
        <p:spPr>
          <a:xfrm>
            <a:off x="6738341" y="4009687"/>
            <a:ext cx="1906895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A4B6879-C0EA-2BB2-A5B9-6D272FA59B09}"/>
              </a:ext>
            </a:extLst>
          </p:cNvPr>
          <p:cNvSpPr/>
          <p:nvPr/>
        </p:nvSpPr>
        <p:spPr>
          <a:xfrm>
            <a:off x="3812149" y="4558151"/>
            <a:ext cx="1734211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55B083-AF1C-313E-F1C8-89D58F6B40D0}"/>
              </a:ext>
            </a:extLst>
          </p:cNvPr>
          <p:cNvSpPr/>
          <p:nvPr/>
        </p:nvSpPr>
        <p:spPr>
          <a:xfrm>
            <a:off x="3812149" y="5102652"/>
            <a:ext cx="3875227" cy="3845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81362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60D35-FC78-9481-FD7F-D22912E32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scale&#10;&#10;AI-generated content may be incorrect.">
            <a:extLst>
              <a:ext uri="{FF2B5EF4-FFF2-40B4-BE49-F238E27FC236}">
                <a16:creationId xmlns:a16="http://schemas.microsoft.com/office/drawing/2014/main" id="{65A4454E-EF87-3816-A6D0-556E42139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>
            <a:off x="668214" y="1647454"/>
            <a:ext cx="10134600" cy="4512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7E297F-E57F-D43A-BFB9-4BBFB406CAD3}"/>
              </a:ext>
            </a:extLst>
          </p:cNvPr>
          <p:cNvSpPr txBox="1"/>
          <p:nvPr/>
        </p:nvSpPr>
        <p:spPr>
          <a:xfrm>
            <a:off x="228598" y="1744729"/>
            <a:ext cx="6743950" cy="35078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b="1" dirty="0"/>
              <a:t>If in doubt about the best treatment… </a:t>
            </a:r>
            <a:r>
              <a:rPr lang="en-US" sz="5500" b="1" dirty="0">
                <a:solidFill>
                  <a:srgbClr val="BF3A8C"/>
                </a:solidFill>
              </a:rPr>
              <a:t>RANDOMISE!</a:t>
            </a:r>
            <a:endParaRPr lang="en-US" sz="5500" b="1" dirty="0"/>
          </a:p>
        </p:txBody>
      </p:sp>
      <p:pic>
        <p:nvPicPr>
          <p:cNvPr id="4" name="Picture 3" descr="A close-up of a hand holding a coin&#10;&#10;AI-generated content may be incorrect.">
            <a:extLst>
              <a:ext uri="{FF2B5EF4-FFF2-40B4-BE49-F238E27FC236}">
                <a16:creationId xmlns:a16="http://schemas.microsoft.com/office/drawing/2014/main" id="{F4CBCA05-E2B7-6F78-5D1B-F01C4FAB0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"/>
          <a:stretch/>
        </p:blipFill>
        <p:spPr>
          <a:xfrm>
            <a:off x="6984271" y="1753985"/>
            <a:ext cx="4445730" cy="34985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AB5ECFE-BF7F-F8EC-6738-9EA6757C853B}"/>
              </a:ext>
            </a:extLst>
          </p:cNvPr>
          <p:cNvSpPr txBox="1">
            <a:spLocks/>
          </p:cNvSpPr>
          <p:nvPr/>
        </p:nvSpPr>
        <p:spPr>
          <a:xfrm>
            <a:off x="354546" y="369344"/>
            <a:ext cx="7556229" cy="96069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A common dilemma on the stroke unit for many decades…</a:t>
            </a:r>
          </a:p>
        </p:txBody>
      </p:sp>
    </p:spTree>
    <p:extLst>
      <p:ext uri="{BB962C8B-B14F-4D97-AF65-F5344CB8AC3E}">
        <p14:creationId xmlns:p14="http://schemas.microsoft.com/office/powerpoint/2010/main" val="2941519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8823B29-8499-0C17-2161-B1FB9764C75F}"/>
              </a:ext>
            </a:extLst>
          </p:cNvPr>
          <p:cNvSpPr/>
          <p:nvPr/>
        </p:nvSpPr>
        <p:spPr>
          <a:xfrm>
            <a:off x="392074" y="3056521"/>
            <a:ext cx="3015593" cy="1180563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Intervention (early)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initiation of licensed oral dose of a DOAC </a:t>
            </a: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within 4 days </a:t>
            </a: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[96 hours]* of acute ischaemic stroke onset</a:t>
            </a:r>
          </a:p>
        </p:txBody>
      </p:sp>
      <p:sp>
        <p:nvSpPr>
          <p:cNvPr id="4" name="Rounded Rectangle 10">
            <a:extLst>
              <a:ext uri="{FF2B5EF4-FFF2-40B4-BE49-F238E27FC236}">
                <a16:creationId xmlns:a16="http://schemas.microsoft.com/office/drawing/2014/main" id="{640E7C58-CD70-CD1B-80C5-FD707E1C6435}"/>
              </a:ext>
            </a:extLst>
          </p:cNvPr>
          <p:cNvSpPr/>
          <p:nvPr/>
        </p:nvSpPr>
        <p:spPr>
          <a:xfrm>
            <a:off x="1537816" y="4685707"/>
            <a:ext cx="5518448" cy="820161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Follow-up for the primary outcome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composite of i</a:t>
            </a: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schaemic stroke, symptomatic intracranial haemorrhage,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systemic embolism at 90 days </a:t>
            </a:r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D2565D52-BD0D-F9DE-44C5-2A7B856C619B}"/>
              </a:ext>
            </a:extLst>
          </p:cNvPr>
          <p:cNvSpPr/>
          <p:nvPr/>
        </p:nvSpPr>
        <p:spPr>
          <a:xfrm>
            <a:off x="4865475" y="3056455"/>
            <a:ext cx="3015593" cy="118063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 (delayed)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initiation of licensed oral dose of a DOAC </a:t>
            </a: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 7 and 14 days</a:t>
            </a: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[144-336 hours]* of acute ischaemic stroke onset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9E8BF3-5F3A-28E9-017F-A4A4507DCFF1}"/>
              </a:ext>
            </a:extLst>
          </p:cNvPr>
          <p:cNvSpPr/>
          <p:nvPr/>
        </p:nvSpPr>
        <p:spPr>
          <a:xfrm>
            <a:off x="2619564" y="953464"/>
            <a:ext cx="3034012" cy="5727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 </a:t>
            </a:r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acute ischaemic stroke </a:t>
            </a:r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AF</a:t>
            </a:r>
            <a:endParaRPr lang="en-GB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F986E12-9942-3407-25B1-13E79D5CD189}"/>
              </a:ext>
            </a:extLst>
          </p:cNvPr>
          <p:cNvSpPr/>
          <p:nvPr/>
        </p:nvSpPr>
        <p:spPr>
          <a:xfrm>
            <a:off x="3156584" y="1803174"/>
            <a:ext cx="1959973" cy="409529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Randomisation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08A729-CD7A-CF5E-5C25-74D49C8EBEE1}"/>
              </a:ext>
            </a:extLst>
          </p:cNvPr>
          <p:cNvSpPr txBox="1"/>
          <p:nvPr/>
        </p:nvSpPr>
        <p:spPr>
          <a:xfrm>
            <a:off x="752673" y="5496322"/>
            <a:ext cx="7088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*t</a:t>
            </a:r>
            <a:r>
              <a:rPr lang="en-GB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exact timing of initiating treatment within each group is at the discretion of the treating clinician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07700B-72CF-347E-6D42-236C0CD85E82}"/>
              </a:ext>
            </a:extLst>
          </p:cNvPr>
          <p:cNvSpPr/>
          <p:nvPr/>
        </p:nvSpPr>
        <p:spPr>
          <a:xfrm>
            <a:off x="3755417" y="2483911"/>
            <a:ext cx="756701" cy="69694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1:1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72F0BA2-5A08-2CFC-3F39-FA4B12E022EC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4136570" y="1526164"/>
            <a:ext cx="1" cy="277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6D50BF-D01A-2FDD-3554-390D5DFCEB5B}"/>
              </a:ext>
            </a:extLst>
          </p:cNvPr>
          <p:cNvCxnSpPr>
            <a:cxnSpLocks/>
          </p:cNvCxnSpPr>
          <p:nvPr/>
        </p:nvCxnSpPr>
        <p:spPr>
          <a:xfrm>
            <a:off x="4136570" y="2219063"/>
            <a:ext cx="1" cy="277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21F5CB85-D153-33E7-AAE5-6E417F78756F}"/>
              </a:ext>
            </a:extLst>
          </p:cNvPr>
          <p:cNvCxnSpPr>
            <a:cxnSpLocks/>
            <a:stCxn id="9" idx="6"/>
            <a:endCxn id="5" idx="0"/>
          </p:cNvCxnSpPr>
          <p:nvPr/>
        </p:nvCxnSpPr>
        <p:spPr>
          <a:xfrm>
            <a:off x="4512118" y="2832381"/>
            <a:ext cx="1861154" cy="224074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26E6AD8E-237A-2B11-D193-87F82E218AB8}"/>
              </a:ext>
            </a:extLst>
          </p:cNvPr>
          <p:cNvCxnSpPr>
            <a:cxnSpLocks/>
            <a:stCxn id="9" idx="2"/>
            <a:endCxn id="3" idx="0"/>
          </p:cNvCxnSpPr>
          <p:nvPr/>
        </p:nvCxnSpPr>
        <p:spPr>
          <a:xfrm rot="10800000" flipV="1">
            <a:off x="1899871" y="2832381"/>
            <a:ext cx="1855546" cy="224140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B648B0-D1D0-1203-1918-9DB32C2BB23C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1899870" y="4237084"/>
            <a:ext cx="1" cy="41716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74DF18B-49CC-E829-B4B8-956A4EF83E20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6373271" y="4237085"/>
            <a:ext cx="1" cy="3977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50B79200-56BC-9BEB-771D-3E88E7D64A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5"/>
          <a:stretch/>
        </p:blipFill>
        <p:spPr>
          <a:xfrm>
            <a:off x="209130" y="104566"/>
            <a:ext cx="2251041" cy="509089"/>
          </a:xfrm>
          <a:prstGeom prst="rect">
            <a:avLst/>
          </a:prstGeom>
        </p:spPr>
      </p:pic>
      <p:pic>
        <p:nvPicPr>
          <p:cNvPr id="20" name="Picture 19" descr="A map of england with blue pins&#10;&#10;AI-generated content may be incorrect.">
            <a:extLst>
              <a:ext uri="{FF2B5EF4-FFF2-40B4-BE49-F238E27FC236}">
                <a16:creationId xmlns:a16="http://schemas.microsoft.com/office/drawing/2014/main" id="{04BB80E6-BC02-DCB6-886C-5C78C89FD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571" y="1812526"/>
            <a:ext cx="3559004" cy="425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39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2E7D9807-6445-11A1-7521-C6C46BF4A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89" b="-1"/>
          <a:stretch/>
        </p:blipFill>
        <p:spPr>
          <a:xfrm>
            <a:off x="523663" y="1798114"/>
            <a:ext cx="11115612" cy="28158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0B6B43-8056-92B8-5B81-D067A44634A6}"/>
              </a:ext>
            </a:extLst>
          </p:cNvPr>
          <p:cNvSpPr txBox="1"/>
          <p:nvPr/>
        </p:nvSpPr>
        <p:spPr>
          <a:xfrm>
            <a:off x="523663" y="5798419"/>
            <a:ext cx="4777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/10.1016/S0140-6736(24)02197-4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C0907F-A477-5756-6D75-07E7D2E402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5"/>
          <a:stretch/>
        </p:blipFill>
        <p:spPr>
          <a:xfrm>
            <a:off x="209130" y="104566"/>
            <a:ext cx="2251041" cy="50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69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number of patients&#10;&#10;Description automatically generated with medium confidence">
            <a:extLst>
              <a:ext uri="{FF2B5EF4-FFF2-40B4-BE49-F238E27FC236}">
                <a16:creationId xmlns:a16="http://schemas.microsoft.com/office/drawing/2014/main" id="{6B95766A-29D2-822C-3F83-762F8B2F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9"/>
          <a:stretch/>
        </p:blipFill>
        <p:spPr>
          <a:xfrm>
            <a:off x="1367614" y="346767"/>
            <a:ext cx="10247443" cy="57858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8AEDBF-7513-22A4-895A-7F46B3A28D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5"/>
          <a:stretch/>
        </p:blipFill>
        <p:spPr>
          <a:xfrm>
            <a:off x="209130" y="104566"/>
            <a:ext cx="2251041" cy="5090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A43A6D-EAD3-9EE4-66DC-9F84027D1EB9}"/>
              </a:ext>
            </a:extLst>
          </p:cNvPr>
          <p:cNvSpPr txBox="1"/>
          <p:nvPr/>
        </p:nvSpPr>
        <p:spPr>
          <a:xfrm>
            <a:off x="7135478" y="6326567"/>
            <a:ext cx="4777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/10.1016/S0140-6736(24)02197-4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0DACC-3FEC-8A3D-773D-646E434E005D}"/>
              </a:ext>
            </a:extLst>
          </p:cNvPr>
          <p:cNvSpPr txBox="1"/>
          <p:nvPr/>
        </p:nvSpPr>
        <p:spPr>
          <a:xfrm>
            <a:off x="209130" y="1277449"/>
            <a:ext cx="25439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Early treatment was just </a:t>
            </a:r>
          </a:p>
          <a:p>
            <a:pPr algn="ctr"/>
            <a:r>
              <a:rPr lang="en-US" sz="2400" b="1" dirty="0"/>
              <a:t>as good </a:t>
            </a:r>
            <a:r>
              <a:rPr lang="en-US" sz="2400" dirty="0"/>
              <a:t>as delayed treatment</a:t>
            </a:r>
          </a:p>
          <a:p>
            <a:pPr algn="ctr"/>
            <a:endParaRPr lang="en-US" sz="2400" dirty="0"/>
          </a:p>
          <a:p>
            <a:pPr algn="ctr"/>
            <a:r>
              <a:rPr lang="en-US" sz="2400" b="1" dirty="0">
                <a:solidFill>
                  <a:srgbClr val="BF3A8C"/>
                </a:solidFill>
              </a:rPr>
              <a:t>No need to delay </a:t>
            </a:r>
            <a:r>
              <a:rPr lang="en-US" sz="2400" dirty="0"/>
              <a:t>as per guidelines!</a:t>
            </a:r>
          </a:p>
        </p:txBody>
      </p:sp>
    </p:spTree>
    <p:extLst>
      <p:ext uri="{BB962C8B-B14F-4D97-AF65-F5344CB8AC3E}">
        <p14:creationId xmlns:p14="http://schemas.microsoft.com/office/powerpoint/2010/main" val="1258339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with numbers and lines&#10;&#10;Description automatically generated">
            <a:extLst>
              <a:ext uri="{FF2B5EF4-FFF2-40B4-BE49-F238E27FC236}">
                <a16:creationId xmlns:a16="http://schemas.microsoft.com/office/drawing/2014/main" id="{788E413E-3EBB-C5D4-8F2A-636E94156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821" y="222372"/>
            <a:ext cx="10367407" cy="4521705"/>
          </a:xfrm>
          <a:prstGeom prst="rect">
            <a:avLst/>
          </a:prstGeom>
        </p:spPr>
      </p:pic>
      <p:pic>
        <p:nvPicPr>
          <p:cNvPr id="4" name="Picture 3" descr="A close-up of a brain scan&#10;&#10;AI-generated content may be incorrect.">
            <a:extLst>
              <a:ext uri="{FF2B5EF4-FFF2-40B4-BE49-F238E27FC236}">
                <a16:creationId xmlns:a16="http://schemas.microsoft.com/office/drawing/2014/main" id="{13A9115F-2D79-ECBF-33CC-E98E46336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72" y="4224276"/>
            <a:ext cx="4556942" cy="25291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F660AE-95FD-1993-69AA-0A3A4EA2ADEE}"/>
              </a:ext>
            </a:extLst>
          </p:cNvPr>
          <p:cNvSpPr txBox="1"/>
          <p:nvPr/>
        </p:nvSpPr>
        <p:spPr>
          <a:xfrm>
            <a:off x="6096000" y="5057443"/>
            <a:ext cx="3722914" cy="1200329"/>
          </a:xfrm>
          <a:prstGeom prst="rect">
            <a:avLst/>
          </a:prstGeom>
          <a:noFill/>
          <a:ln>
            <a:solidFill>
              <a:srgbClr val="BF3A8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Early treatment was safe, even for people with </a:t>
            </a:r>
            <a:r>
              <a:rPr lang="en-US" sz="2400" b="1" dirty="0">
                <a:solidFill>
                  <a:srgbClr val="BF3A8C"/>
                </a:solidFill>
              </a:rPr>
              <a:t>severe stroke </a:t>
            </a:r>
            <a:r>
              <a:rPr lang="en-US" sz="2400" dirty="0"/>
              <a:t>syndromes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289EF3-C63A-1C72-E82A-CE07B76572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5"/>
          <a:stretch/>
        </p:blipFill>
        <p:spPr>
          <a:xfrm>
            <a:off x="209130" y="104566"/>
            <a:ext cx="2251041" cy="5090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4878EC-46DB-A977-AE5E-14FAA5D0AF29}"/>
              </a:ext>
            </a:extLst>
          </p:cNvPr>
          <p:cNvSpPr txBox="1"/>
          <p:nvPr/>
        </p:nvSpPr>
        <p:spPr>
          <a:xfrm>
            <a:off x="7326088" y="6384102"/>
            <a:ext cx="4777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/10.1016/S0140-6736(24)02197-4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99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number of patients&#10;&#10;AI-generated content may be incorrect.">
            <a:extLst>
              <a:ext uri="{FF2B5EF4-FFF2-40B4-BE49-F238E27FC236}">
                <a16:creationId xmlns:a16="http://schemas.microsoft.com/office/drawing/2014/main" id="{BC8A84F8-964A-95A9-EF9D-8A61EE455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7" y="1381693"/>
            <a:ext cx="7127631" cy="42034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45DB60A-668C-C797-1222-7AEEC21E9B2C}"/>
              </a:ext>
            </a:extLst>
          </p:cNvPr>
          <p:cNvSpPr txBox="1">
            <a:spLocks/>
          </p:cNvSpPr>
          <p:nvPr/>
        </p:nvSpPr>
        <p:spPr>
          <a:xfrm>
            <a:off x="320899" y="245147"/>
            <a:ext cx="7556229" cy="7281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Meta-analysis of all trials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D3A05E-2883-C92D-5EFC-7EA4EAC1D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25" b="11792"/>
          <a:stretch/>
        </p:blipFill>
        <p:spPr>
          <a:xfrm>
            <a:off x="8042899" y="1691014"/>
            <a:ext cx="3697323" cy="1217985"/>
          </a:xfrm>
          <a:prstGeom prst="rect">
            <a:avLst/>
          </a:prstGeom>
          <a:noFill/>
        </p:spPr>
      </p:pic>
      <p:pic>
        <p:nvPicPr>
          <p:cNvPr id="4" name="Picture 3" descr="A diagram of a pyramid&#10;&#10;AI-generated content may be incorrect.">
            <a:extLst>
              <a:ext uri="{FF2B5EF4-FFF2-40B4-BE49-F238E27FC236}">
                <a16:creationId xmlns:a16="http://schemas.microsoft.com/office/drawing/2014/main" id="{3A053876-BA32-F76F-8E33-BCA54E0A2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33" y="3323182"/>
            <a:ext cx="4387588" cy="274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1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5E5C0-BABA-1DC5-583A-D39C2629A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per with text on it&#10;&#10;AI-generated content may be incorrect.">
            <a:extLst>
              <a:ext uri="{FF2B5EF4-FFF2-40B4-BE49-F238E27FC236}">
                <a16:creationId xmlns:a16="http://schemas.microsoft.com/office/drawing/2014/main" id="{DBD1E4D7-D50F-B0C6-949E-694129EF6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83" y="741074"/>
            <a:ext cx="3710926" cy="5375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72B283-FB8A-55F8-7EBC-9448B3C75473}"/>
              </a:ext>
            </a:extLst>
          </p:cNvPr>
          <p:cNvSpPr txBox="1"/>
          <p:nvPr/>
        </p:nvSpPr>
        <p:spPr>
          <a:xfrm>
            <a:off x="5370620" y="5517777"/>
            <a:ext cx="5693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https://biasp.org/biasp-nansig-2025-summer-bursary/</a:t>
            </a:r>
            <a:endParaRPr lang="en-US" dirty="0"/>
          </a:p>
          <a:p>
            <a:endParaRPr lang="en-US" dirty="0"/>
          </a:p>
          <a:p>
            <a:r>
              <a:rPr lang="en-US" dirty="0"/>
              <a:t>Deadline: 31</a:t>
            </a:r>
            <a:r>
              <a:rPr lang="en-US" baseline="30000" dirty="0"/>
              <a:t>st</a:t>
            </a:r>
            <a:r>
              <a:rPr lang="en-US" dirty="0"/>
              <a:t> March 2025</a:t>
            </a:r>
          </a:p>
        </p:txBody>
      </p:sp>
      <p:pic>
        <p:nvPicPr>
          <p:cNvPr id="8" name="Picture 7" descr="A close up of a sign&#10;&#10;AI-generated content may be incorrect.">
            <a:extLst>
              <a:ext uri="{FF2B5EF4-FFF2-40B4-BE49-F238E27FC236}">
                <a16:creationId xmlns:a16="http://schemas.microsoft.com/office/drawing/2014/main" id="{44A81FFE-4FB2-5A04-E28B-866B98961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44" y="2091121"/>
            <a:ext cx="6486306" cy="3098369"/>
          </a:xfrm>
          <a:prstGeom prst="rect">
            <a:avLst/>
          </a:prstGeom>
          <a:ln>
            <a:solidFill>
              <a:srgbClr val="BF3A8C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6783706-EB9B-601F-EF3F-C6D7FB0D3C71}"/>
              </a:ext>
            </a:extLst>
          </p:cNvPr>
          <p:cNvSpPr txBox="1">
            <a:spLocks/>
          </p:cNvSpPr>
          <p:nvPr/>
        </p:nvSpPr>
        <p:spPr>
          <a:xfrm>
            <a:off x="140256" y="209886"/>
            <a:ext cx="8101487" cy="639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400" dirty="0"/>
              <a:t>BIASP medical student bursary 2025 </a:t>
            </a:r>
            <a:endParaRPr lang="en-GB" sz="3400" dirty="0"/>
          </a:p>
        </p:txBody>
      </p:sp>
      <p:pic>
        <p:nvPicPr>
          <p:cNvPr id="3" name="Picture 2" descr="A red starburst with white text&#10;&#10;AI-generated content may be incorrect.">
            <a:extLst>
              <a:ext uri="{FF2B5EF4-FFF2-40B4-BE49-F238E27FC236}">
                <a16:creationId xmlns:a16="http://schemas.microsoft.com/office/drawing/2014/main" id="{F7D496FC-3D2E-6E93-50D7-EE30D52C23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28" b="97519" l="2955" r="94773">
                        <a14:foregroundMark x1="2955" y1="51737" x2="2955" y2="51737"/>
                        <a14:foregroundMark x1="94886" y1="52109" x2="94886" y2="52109"/>
                        <a14:foregroundMark x1="67045" y1="95285" x2="67045" y2="95285"/>
                        <a14:foregroundMark x1="27500" y1="6328" x2="27500" y2="6328"/>
                        <a14:foregroundMark x1="53750" y1="96650" x2="53750" y2="96650"/>
                        <a14:foregroundMark x1="68295" y1="97519" x2="68295" y2="97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88" y="726386"/>
            <a:ext cx="1839283" cy="168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58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finger&#10;&#10;AI-generated content may be incorrect.">
            <a:extLst>
              <a:ext uri="{FF2B5EF4-FFF2-40B4-BE49-F238E27FC236}">
                <a16:creationId xmlns:a16="http://schemas.microsoft.com/office/drawing/2014/main" id="{B1A08F14-148A-5B80-3D9E-7611151A9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868"/>
            <a:ext cx="11960118" cy="42183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21AF72-8648-0A51-FFE1-9C2489F9C30A}"/>
              </a:ext>
            </a:extLst>
          </p:cNvPr>
          <p:cNvSpPr txBox="1"/>
          <p:nvPr/>
        </p:nvSpPr>
        <p:spPr>
          <a:xfrm>
            <a:off x="6202404" y="5902643"/>
            <a:ext cx="52167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Sandercock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PAG, Counsell C,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Gubitz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GJ, Tseng MC. Antiplatelet therapy for acute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ischaemic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stroke. Cochrane Database of Systematic Reviews 2008, Issue 3. Art No.: CD000029.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2EE8B3-BDAE-0FEA-BDD7-E3526A71582D}"/>
              </a:ext>
            </a:extLst>
          </p:cNvPr>
          <p:cNvSpPr txBox="1">
            <a:spLocks/>
          </p:cNvSpPr>
          <p:nvPr/>
        </p:nvSpPr>
        <p:spPr>
          <a:xfrm>
            <a:off x="238837" y="537273"/>
            <a:ext cx="7556229" cy="7281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What do these results mean? </a:t>
            </a:r>
          </a:p>
        </p:txBody>
      </p:sp>
    </p:spTree>
    <p:extLst>
      <p:ext uri="{BB962C8B-B14F-4D97-AF65-F5344CB8AC3E}">
        <p14:creationId xmlns:p14="http://schemas.microsoft.com/office/powerpoint/2010/main" val="2331764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D605C-C120-789C-3E86-EB44C44D2E4C}"/>
              </a:ext>
            </a:extLst>
          </p:cNvPr>
          <p:cNvSpPr txBox="1">
            <a:spLocks/>
          </p:cNvSpPr>
          <p:nvPr/>
        </p:nvSpPr>
        <p:spPr>
          <a:xfrm>
            <a:off x="238720" y="84078"/>
            <a:ext cx="7621492" cy="643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2400" dirty="0"/>
              <a:t>…research findings can also be unexpected</a:t>
            </a:r>
          </a:p>
        </p:txBody>
      </p:sp>
      <p:pic>
        <p:nvPicPr>
          <p:cNvPr id="4" name="Picture 3" descr="A group of surgeons in a room&#10;&#10;AI-generated content may be incorrect.">
            <a:extLst>
              <a:ext uri="{FF2B5EF4-FFF2-40B4-BE49-F238E27FC236}">
                <a16:creationId xmlns:a16="http://schemas.microsoft.com/office/drawing/2014/main" id="{BCB73C6B-DA77-A450-8A0D-7F6651FAA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" r="408"/>
          <a:stretch/>
        </p:blipFill>
        <p:spPr>
          <a:xfrm>
            <a:off x="392836" y="2183395"/>
            <a:ext cx="4056184" cy="3788362"/>
          </a:xfrm>
          <a:prstGeom prst="rect">
            <a:avLst/>
          </a:prstGeom>
        </p:spPr>
      </p:pic>
      <p:pic>
        <p:nvPicPr>
          <p:cNvPr id="6" name="Picture 5" descr="A close-up of a brain scan&#10;&#10;AI-generated content may be incorrect.">
            <a:extLst>
              <a:ext uri="{FF2B5EF4-FFF2-40B4-BE49-F238E27FC236}">
                <a16:creationId xmlns:a16="http://schemas.microsoft.com/office/drawing/2014/main" id="{ABF3A67E-3D81-8599-BEBF-73679A6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1" t="5016" r="3870" b="54420"/>
          <a:stretch/>
        </p:blipFill>
        <p:spPr>
          <a:xfrm>
            <a:off x="4668187" y="2170065"/>
            <a:ext cx="2990810" cy="3788362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474C302-DB43-B98A-13A0-EE9318ABC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" b="50535"/>
          <a:stretch/>
        </p:blipFill>
        <p:spPr>
          <a:xfrm>
            <a:off x="392836" y="706913"/>
            <a:ext cx="5329742" cy="12678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80DD63-DDD5-689B-9D3F-DA98A51B7781}"/>
              </a:ext>
            </a:extLst>
          </p:cNvPr>
          <p:cNvSpPr txBox="1"/>
          <p:nvPr/>
        </p:nvSpPr>
        <p:spPr>
          <a:xfrm>
            <a:off x="7481976" y="6125399"/>
            <a:ext cx="4580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https://doi.org/10.1136/jnnp-2024-335164</a:t>
            </a:r>
            <a:endParaRPr lang="en-US" dirty="0"/>
          </a:p>
          <a:p>
            <a:r>
              <a:rPr lang="en-US" dirty="0"/>
              <a:t>ANN NEUROL 2019;85:284–290</a:t>
            </a:r>
          </a:p>
        </p:txBody>
      </p:sp>
      <p:pic>
        <p:nvPicPr>
          <p:cNvPr id="11" name="Picture 10" descr="A cover of a magazine&#10;&#10;AI-generated content may be incorrect.">
            <a:extLst>
              <a:ext uri="{FF2B5EF4-FFF2-40B4-BE49-F238E27FC236}">
                <a16:creationId xmlns:a16="http://schemas.microsoft.com/office/drawing/2014/main" id="{7DA04B51-2BA1-8582-F250-E9645CD7B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165" y="2170065"/>
            <a:ext cx="3788362" cy="3788362"/>
          </a:xfrm>
          <a:prstGeom prst="rect">
            <a:avLst/>
          </a:prstGeom>
        </p:spPr>
      </p:pic>
      <p:pic>
        <p:nvPicPr>
          <p:cNvPr id="13" name="Picture 1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E00CBAA1-63C1-2182-877F-3D6AF3AAFA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57"/>
          <a:stretch/>
        </p:blipFill>
        <p:spPr>
          <a:xfrm>
            <a:off x="7137749" y="203472"/>
            <a:ext cx="4815531" cy="179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16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kissing on a newspaper&#10;&#10;Description automatically generated">
            <a:extLst>
              <a:ext uri="{FF2B5EF4-FFF2-40B4-BE49-F238E27FC236}">
                <a16:creationId xmlns:a16="http://schemas.microsoft.com/office/drawing/2014/main" id="{4F617692-CAB7-112E-0852-9C6813E86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2" y="324555"/>
            <a:ext cx="4467801" cy="5958188"/>
          </a:xfrm>
          <a:prstGeom prst="rect">
            <a:avLst/>
          </a:prstGeom>
        </p:spPr>
      </p:pic>
      <p:pic>
        <p:nvPicPr>
          <p:cNvPr id="7" name="Picture 6" descr="A screenshot of a medical report&#10;&#10;Description automatically generated">
            <a:extLst>
              <a:ext uri="{FF2B5EF4-FFF2-40B4-BE49-F238E27FC236}">
                <a16:creationId xmlns:a16="http://schemas.microsoft.com/office/drawing/2014/main" id="{BD34D4C3-7E7B-88D8-3C95-BDF3E6DAC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32" y="1739039"/>
            <a:ext cx="6937404" cy="445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76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7760-CE1C-03EB-E190-BBFC50F9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22" y="178384"/>
            <a:ext cx="7556229" cy="1325563"/>
          </a:xfrm>
        </p:spPr>
        <p:txBody>
          <a:bodyPr/>
          <a:lstStyle/>
          <a:p>
            <a:r>
              <a:rPr lang="en-US" dirty="0"/>
              <a:t>Summary: why stroke?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54A3C-FF69-7A6C-FD6F-A6AB04CE5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690" y="1503947"/>
            <a:ext cx="10515600" cy="49449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It’s exciting and treatable: you can make a huge difference</a:t>
            </a:r>
          </a:p>
          <a:p>
            <a:r>
              <a:rPr lang="en-US" dirty="0"/>
              <a:t>It has advanced rapidly in recent decades </a:t>
            </a:r>
          </a:p>
          <a:p>
            <a:r>
              <a:rPr lang="en-US" dirty="0"/>
              <a:t>It’s important</a:t>
            </a:r>
          </a:p>
          <a:p>
            <a:r>
              <a:rPr lang="en-US" dirty="0"/>
              <a:t>It’s really interesting </a:t>
            </a:r>
          </a:p>
          <a:p>
            <a:r>
              <a:rPr lang="en-US" dirty="0"/>
              <a:t>It isn’t one disease so is fascinating (and isn’t an accident!)</a:t>
            </a:r>
          </a:p>
          <a:p>
            <a:r>
              <a:rPr lang="en-US" dirty="0"/>
              <a:t>It’s a very varied job</a:t>
            </a:r>
          </a:p>
          <a:p>
            <a:r>
              <a:rPr lang="en-US" dirty="0"/>
              <a:t>It’s a great example of teamwork (including with neurosurgery, neuroradiology, allied health </a:t>
            </a:r>
            <a:r>
              <a:rPr lang="en-US" dirty="0" err="1"/>
              <a:t>professinals</a:t>
            </a:r>
            <a:r>
              <a:rPr lang="en-US" dirty="0"/>
              <a:t>)</a:t>
            </a:r>
          </a:p>
          <a:p>
            <a:r>
              <a:rPr lang="en-US" dirty="0"/>
              <a:t>It has great research opportunities</a:t>
            </a:r>
          </a:p>
          <a:p>
            <a:r>
              <a:rPr lang="en-US" dirty="0"/>
              <a:t>It is great fun! (…most of the time) </a:t>
            </a:r>
          </a:p>
        </p:txBody>
      </p:sp>
    </p:spTree>
    <p:extLst>
      <p:ext uri="{BB962C8B-B14F-4D97-AF65-F5344CB8AC3E}">
        <p14:creationId xmlns:p14="http://schemas.microsoft.com/office/powerpoint/2010/main" val="2883993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4811-0A01-599C-7A91-B18CD9571E6C}"/>
              </a:ext>
            </a:extLst>
          </p:cNvPr>
          <p:cNvSpPr txBox="1">
            <a:spLocks/>
          </p:cNvSpPr>
          <p:nvPr/>
        </p:nvSpPr>
        <p:spPr>
          <a:xfrm>
            <a:off x="522670" y="681037"/>
            <a:ext cx="8101487" cy="639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400" dirty="0"/>
              <a:t>Working with NANSIG</a:t>
            </a:r>
            <a:endParaRPr lang="en-GB" sz="3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323CD-357F-46FF-DF5A-1CA89770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91" y="1691643"/>
            <a:ext cx="11146660" cy="4351338"/>
          </a:xfrm>
        </p:spPr>
        <p:txBody>
          <a:bodyPr/>
          <a:lstStyle/>
          <a:p>
            <a:r>
              <a:rPr lang="en-US" dirty="0"/>
              <a:t>BIASP now confirmed as an affiliate organization </a:t>
            </a:r>
          </a:p>
          <a:p>
            <a:r>
              <a:rPr lang="en-US" dirty="0"/>
              <a:t>BIASP members are represented within NANSIG</a:t>
            </a:r>
          </a:p>
          <a:p>
            <a:r>
              <a:rPr lang="en-US" dirty="0"/>
              <a:t>Our members can facilitate NANSIG projects - e.g., DATES</a:t>
            </a:r>
          </a:p>
          <a:p>
            <a:r>
              <a:rPr lang="en-US" dirty="0"/>
              <a:t>BIASP events open to NANSIG members – e.g., annual stroke trainees meeting (spring), NIHR stroke research workshop (autumn)</a:t>
            </a:r>
          </a:p>
          <a:p>
            <a:r>
              <a:rPr lang="en-US" dirty="0"/>
              <a:t>NANSIG are now represented on BIASP committees</a:t>
            </a:r>
          </a:p>
          <a:p>
            <a:r>
              <a:rPr lang="en-US" dirty="0"/>
              <a:t>Successful NANSIG-BIASP virtual stroke careers day (2024)</a:t>
            </a:r>
          </a:p>
          <a:p>
            <a:r>
              <a:rPr lang="en-US" dirty="0"/>
              <a:t>BIASP stroke student summer bursaries </a:t>
            </a:r>
          </a:p>
        </p:txBody>
      </p:sp>
      <p:pic>
        <p:nvPicPr>
          <p:cNvPr id="5" name="Picture 2" descr="NANSIG – The Neurology and Neurosurgery Interest Group">
            <a:extLst>
              <a:ext uri="{FF2B5EF4-FFF2-40B4-BE49-F238E27FC236}">
                <a16:creationId xmlns:a16="http://schemas.microsoft.com/office/drawing/2014/main" id="{915D51D7-DD77-7C4B-82D0-E37AE2B94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736" y="5044718"/>
            <a:ext cx="2708480" cy="162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647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colorful bars&#10;&#10;AI-generated content may be incorrect.">
            <a:extLst>
              <a:ext uri="{FF2B5EF4-FFF2-40B4-BE49-F238E27FC236}">
                <a16:creationId xmlns:a16="http://schemas.microsoft.com/office/drawing/2014/main" id="{917CF9F6-3DBA-E700-8C88-05005CE1F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1761006"/>
            <a:ext cx="9010045" cy="44765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D94075-3657-F534-7A91-043D3B824954}"/>
              </a:ext>
            </a:extLst>
          </p:cNvPr>
          <p:cNvSpPr/>
          <p:nvPr/>
        </p:nvSpPr>
        <p:spPr>
          <a:xfrm>
            <a:off x="7935686" y="2100943"/>
            <a:ext cx="1204987" cy="325482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7DF19-4FF8-5D93-BC80-3B4B371873D6}"/>
              </a:ext>
            </a:extLst>
          </p:cNvPr>
          <p:cNvSpPr txBox="1"/>
          <p:nvPr/>
        </p:nvSpPr>
        <p:spPr>
          <a:xfrm>
            <a:off x="8253485" y="1595735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27E6E-1289-E09B-4427-3BF032D37A4D}"/>
              </a:ext>
            </a:extLst>
          </p:cNvPr>
          <p:cNvSpPr txBox="1"/>
          <p:nvPr/>
        </p:nvSpPr>
        <p:spPr>
          <a:xfrm>
            <a:off x="7859486" y="5695709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February 2025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468898-D862-5D59-75C8-0073CFAE5AFF}"/>
              </a:ext>
            </a:extLst>
          </p:cNvPr>
          <p:cNvSpPr txBox="1">
            <a:spLocks/>
          </p:cNvSpPr>
          <p:nvPr/>
        </p:nvSpPr>
        <p:spPr>
          <a:xfrm>
            <a:off x="330942" y="399685"/>
            <a:ext cx="7058520" cy="10895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BIASP’s membership is thriving: there has never been a better time to join!  </a:t>
            </a:r>
            <a:endParaRPr lang="en-GB" sz="3000" dirty="0"/>
          </a:p>
        </p:txBody>
      </p:sp>
      <p:pic>
        <p:nvPicPr>
          <p:cNvPr id="9" name="Picture 8" descr="A graph of a student&#10;&#10;AI-generated content may be incorrect.">
            <a:extLst>
              <a:ext uri="{FF2B5EF4-FFF2-40B4-BE49-F238E27FC236}">
                <a16:creationId xmlns:a16="http://schemas.microsoft.com/office/drawing/2014/main" id="{9A29D4EF-8215-0DA4-652D-92C0D4B40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011" y="3454009"/>
            <a:ext cx="2551361" cy="190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76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per with text on it&#10;&#10;AI-generated content may be incorrect.">
            <a:extLst>
              <a:ext uri="{FF2B5EF4-FFF2-40B4-BE49-F238E27FC236}">
                <a16:creationId xmlns:a16="http://schemas.microsoft.com/office/drawing/2014/main" id="{C613245D-B0DF-F90E-363F-DBF11ED81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83" y="741074"/>
            <a:ext cx="3710926" cy="5375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C4DAEC-F1B0-51D1-4610-9D8579B7BC44}"/>
              </a:ext>
            </a:extLst>
          </p:cNvPr>
          <p:cNvSpPr txBox="1"/>
          <p:nvPr/>
        </p:nvSpPr>
        <p:spPr>
          <a:xfrm>
            <a:off x="5370620" y="5517777"/>
            <a:ext cx="5693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https://biasp.org/biasp-nansig-2025-summer-bursary/</a:t>
            </a:r>
            <a:endParaRPr lang="en-US" dirty="0"/>
          </a:p>
          <a:p>
            <a:endParaRPr lang="en-US" dirty="0"/>
          </a:p>
          <a:p>
            <a:r>
              <a:rPr lang="en-US" dirty="0"/>
              <a:t>Deadline: 31</a:t>
            </a:r>
            <a:r>
              <a:rPr lang="en-US" baseline="30000" dirty="0"/>
              <a:t>st</a:t>
            </a:r>
            <a:r>
              <a:rPr lang="en-US" dirty="0"/>
              <a:t> March 2025</a:t>
            </a:r>
          </a:p>
        </p:txBody>
      </p:sp>
      <p:pic>
        <p:nvPicPr>
          <p:cNvPr id="8" name="Picture 7" descr="A close up of a sign&#10;&#10;AI-generated content may be incorrect.">
            <a:extLst>
              <a:ext uri="{FF2B5EF4-FFF2-40B4-BE49-F238E27FC236}">
                <a16:creationId xmlns:a16="http://schemas.microsoft.com/office/drawing/2014/main" id="{5DB31D88-0F20-1B75-556E-E87B3A0CF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44" y="2091121"/>
            <a:ext cx="6486306" cy="3098369"/>
          </a:xfrm>
          <a:prstGeom prst="rect">
            <a:avLst/>
          </a:prstGeom>
          <a:ln>
            <a:solidFill>
              <a:srgbClr val="BF3A8C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A89057C-FA06-007E-0AAE-89EE44C4331F}"/>
              </a:ext>
            </a:extLst>
          </p:cNvPr>
          <p:cNvSpPr txBox="1">
            <a:spLocks/>
          </p:cNvSpPr>
          <p:nvPr/>
        </p:nvSpPr>
        <p:spPr>
          <a:xfrm>
            <a:off x="140256" y="209886"/>
            <a:ext cx="8101487" cy="639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400" dirty="0"/>
              <a:t>BIASP medical student bursary 2025 </a:t>
            </a:r>
            <a:endParaRPr lang="en-GB" sz="3400" dirty="0"/>
          </a:p>
        </p:txBody>
      </p:sp>
      <p:pic>
        <p:nvPicPr>
          <p:cNvPr id="3" name="Picture 2" descr="A red starburst with white text&#10;&#10;AI-generated content may be incorrect.">
            <a:extLst>
              <a:ext uri="{FF2B5EF4-FFF2-40B4-BE49-F238E27FC236}">
                <a16:creationId xmlns:a16="http://schemas.microsoft.com/office/drawing/2014/main" id="{07CA3309-1E94-6464-845D-C557817FBC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28" b="97519" l="2955" r="94773">
                        <a14:foregroundMark x1="2955" y1="51737" x2="2955" y2="51737"/>
                        <a14:foregroundMark x1="94886" y1="52109" x2="94886" y2="52109"/>
                        <a14:foregroundMark x1="67045" y1="95285" x2="67045" y2="95285"/>
                        <a14:foregroundMark x1="27500" y1="6328" x2="27500" y2="6328"/>
                        <a14:foregroundMark x1="53750" y1="96650" x2="53750" y2="96650"/>
                        <a14:foregroundMark x1="68295" y1="97519" x2="68295" y2="97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88" y="726386"/>
            <a:ext cx="1839283" cy="168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07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with text and a colorful background&#10;&#10;Description automatically generated with medium confidence">
            <a:extLst>
              <a:ext uri="{FF2B5EF4-FFF2-40B4-BE49-F238E27FC236}">
                <a16:creationId xmlns:a16="http://schemas.microsoft.com/office/drawing/2014/main" id="{266B1324-DEDB-045B-939F-B94F1D14F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1" y="331325"/>
            <a:ext cx="4168654" cy="58598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69E3CC-7489-3C94-37B0-D7BA25F490FE}"/>
              </a:ext>
            </a:extLst>
          </p:cNvPr>
          <p:cNvSpPr txBox="1"/>
          <p:nvPr/>
        </p:nvSpPr>
        <p:spPr>
          <a:xfrm>
            <a:off x="4950533" y="928231"/>
            <a:ext cx="66809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Join us!</a:t>
            </a:r>
          </a:p>
          <a:p>
            <a:endParaRPr lang="en-US" sz="2800" b="1" dirty="0"/>
          </a:p>
          <a:p>
            <a:r>
              <a:rPr lang="en-US" sz="2800" dirty="0"/>
              <a:t>Student membership is </a:t>
            </a:r>
            <a:r>
              <a:rPr lang="en-US" sz="2800" b="1" dirty="0"/>
              <a:t>completely free</a:t>
            </a:r>
            <a:r>
              <a:rPr lang="en-US" sz="2800" dirty="0"/>
              <a:t>!</a:t>
            </a:r>
          </a:p>
          <a:p>
            <a:endParaRPr lang="en-US" sz="2800" dirty="0"/>
          </a:p>
          <a:p>
            <a:r>
              <a:rPr lang="en-US" sz="2800" dirty="0"/>
              <a:t>Excellent educational resources including webinars</a:t>
            </a:r>
          </a:p>
          <a:p>
            <a:endParaRPr lang="en-US" sz="2800" dirty="0"/>
          </a:p>
          <a:p>
            <a:r>
              <a:rPr lang="en-US" sz="2800" dirty="0"/>
              <a:t>Newsletter</a:t>
            </a:r>
          </a:p>
          <a:p>
            <a:endParaRPr lang="en-US" sz="2800" dirty="0"/>
          </a:p>
          <a:p>
            <a:r>
              <a:rPr lang="en-US" sz="2800" dirty="0"/>
              <a:t>Medical student essay prize </a:t>
            </a:r>
          </a:p>
          <a:p>
            <a:endParaRPr lang="en-US" sz="2800" dirty="0"/>
          </a:p>
          <a:p>
            <a:r>
              <a:rPr lang="en-US" sz="2800" dirty="0"/>
              <a:t>Medical student summer bursaries 2025</a:t>
            </a:r>
          </a:p>
        </p:txBody>
      </p:sp>
    </p:spTree>
    <p:extLst>
      <p:ext uri="{BB962C8B-B14F-4D97-AF65-F5344CB8AC3E}">
        <p14:creationId xmlns:p14="http://schemas.microsoft.com/office/powerpoint/2010/main" val="2580378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8CC0A-5FDE-40F8-108B-DADFAFC87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424" y="374677"/>
            <a:ext cx="7556229" cy="739625"/>
          </a:xfrm>
        </p:spPr>
        <p:txBody>
          <a:bodyPr>
            <a:normAutofit/>
          </a:bodyPr>
          <a:lstStyle/>
          <a:p>
            <a:r>
              <a:rPr lang="en-US" dirty="0"/>
              <a:t>Thank you! questions?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F54F31-3CCE-FFFE-F1A5-A478602F5002}"/>
              </a:ext>
            </a:extLst>
          </p:cNvPr>
          <p:cNvSpPr txBox="1"/>
          <p:nvPr/>
        </p:nvSpPr>
        <p:spPr>
          <a:xfrm>
            <a:off x="5512732" y="4848694"/>
            <a:ext cx="41857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d.werring@ucl.ac.uk</a:t>
            </a:r>
            <a:endParaRPr lang="en-US" sz="2400" dirty="0">
              <a:cs typeface="Calibri" panose="020F0502020204030204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cs typeface="Calibri" panose="020F0502020204030204" pitchFamily="34" charset="0"/>
              </a:rPr>
              <a:t>@</a:t>
            </a:r>
            <a:r>
              <a:rPr lang="en-US" sz="2400" dirty="0" err="1">
                <a:cs typeface="Calibri" panose="020F0502020204030204" pitchFamily="34" charset="0"/>
              </a:rPr>
              <a:t>UCLStrokeRes</a:t>
            </a:r>
            <a:endParaRPr lang="en-US" sz="2400" dirty="0">
              <a:cs typeface="Calibri" panose="020F0502020204030204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cs typeface="Calibri" panose="020F0502020204030204" pitchFamily="34" charset="0"/>
              </a:rPr>
              <a:t>https://</a:t>
            </a:r>
            <a:r>
              <a:rPr lang="en-US" sz="2400" dirty="0" err="1">
                <a:cs typeface="Calibri" panose="020F0502020204030204" pitchFamily="34" charset="0"/>
              </a:rPr>
              <a:t>www.ucl.ac.uk</a:t>
            </a:r>
            <a:r>
              <a:rPr lang="en-US" sz="2400" dirty="0">
                <a:cs typeface="Calibri" panose="020F0502020204030204" pitchFamily="34" charset="0"/>
              </a:rPr>
              <a:t>/stroke/</a:t>
            </a: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7A5662-27D1-3D8B-9BB1-5B1EA8F88014}"/>
              </a:ext>
            </a:extLst>
          </p:cNvPr>
          <p:cNvSpPr txBox="1"/>
          <p:nvPr/>
        </p:nvSpPr>
        <p:spPr>
          <a:xfrm>
            <a:off x="5608336" y="2010041"/>
            <a:ext cx="2670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www.biasp.org</a:t>
            </a:r>
            <a:endParaRPr lang="en-US" sz="2800" dirty="0"/>
          </a:p>
        </p:txBody>
      </p:sp>
      <p:pic>
        <p:nvPicPr>
          <p:cNvPr id="4" name="Picture 3" descr="A cover of a magazine&#10;&#10;AI-generated content may be incorrect.">
            <a:extLst>
              <a:ext uri="{FF2B5EF4-FFF2-40B4-BE49-F238E27FC236}">
                <a16:creationId xmlns:a16="http://schemas.microsoft.com/office/drawing/2014/main" id="{3AD15297-BDBE-DC91-9B26-67BCFDCC5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/>
          <a:stretch/>
        </p:blipFill>
        <p:spPr>
          <a:xfrm>
            <a:off x="726831" y="1274924"/>
            <a:ext cx="4364991" cy="46861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9AA834-203D-1BB0-97DE-A21D2A532125}"/>
              </a:ext>
            </a:extLst>
          </p:cNvPr>
          <p:cNvSpPr txBox="1"/>
          <p:nvPr/>
        </p:nvSpPr>
        <p:spPr>
          <a:xfrm>
            <a:off x="5727251" y="2782669"/>
            <a:ext cx="2234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BF3A8C"/>
                </a:solidFill>
              </a:rPr>
              <a:t>Join us!</a:t>
            </a:r>
          </a:p>
        </p:txBody>
      </p:sp>
    </p:spTree>
    <p:extLst>
      <p:ext uri="{BB962C8B-B14F-4D97-AF65-F5344CB8AC3E}">
        <p14:creationId xmlns:p14="http://schemas.microsoft.com/office/powerpoint/2010/main" val="18431993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5D303-A1AF-609B-026B-68450E3F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6D8079-CE68-056B-03A3-0405F69CCC05}"/>
              </a:ext>
            </a:extLst>
          </p:cNvPr>
          <p:cNvSpPr txBox="1"/>
          <p:nvPr/>
        </p:nvSpPr>
        <p:spPr>
          <a:xfrm>
            <a:off x="8015641" y="1524506"/>
            <a:ext cx="40147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BIASP’s mission is to advance stroke medicine for the good of the public, patients and professionals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2DE5D5-2039-3D40-953D-D184D17C9470}"/>
              </a:ext>
            </a:extLst>
          </p:cNvPr>
          <p:cNvSpPr txBox="1"/>
          <p:nvPr/>
        </p:nvSpPr>
        <p:spPr>
          <a:xfrm>
            <a:off x="8015641" y="4821865"/>
            <a:ext cx="3529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Student membership is </a:t>
            </a:r>
            <a:r>
              <a:rPr lang="en-US" sz="3200" b="1" dirty="0">
                <a:solidFill>
                  <a:srgbClr val="BF3A8C"/>
                </a:solidFill>
              </a:rPr>
              <a:t>completely free!</a:t>
            </a:r>
          </a:p>
        </p:txBody>
      </p:sp>
      <p:pic>
        <p:nvPicPr>
          <p:cNvPr id="3" name="Picture 2" descr="A collage of a group of people&#10;&#10;AI-generated content may be incorrect.">
            <a:extLst>
              <a:ext uri="{FF2B5EF4-FFF2-40B4-BE49-F238E27FC236}">
                <a16:creationId xmlns:a16="http://schemas.microsoft.com/office/drawing/2014/main" id="{1C0A0AB5-A69B-8AC3-33D6-7FA3ECD3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71" y="417689"/>
            <a:ext cx="7428743" cy="570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2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34A9-11CF-B682-DB80-4481BEBF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30" y="2300288"/>
            <a:ext cx="9526583" cy="1833562"/>
          </a:xfrm>
        </p:spPr>
        <p:txBody>
          <a:bodyPr/>
          <a:lstStyle/>
          <a:p>
            <a:r>
              <a:rPr lang="en-US" dirty="0"/>
              <a:t>…so why should I think about stroke as a career? </a:t>
            </a:r>
          </a:p>
        </p:txBody>
      </p:sp>
    </p:spTree>
    <p:extLst>
      <p:ext uri="{BB962C8B-B14F-4D97-AF65-F5344CB8AC3E}">
        <p14:creationId xmlns:p14="http://schemas.microsoft.com/office/powerpoint/2010/main" val="164757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reen infographic with text and graphics&#10;&#10;AI-generated content may be incorrect.">
            <a:extLst>
              <a:ext uri="{FF2B5EF4-FFF2-40B4-BE49-F238E27FC236}">
                <a16:creationId xmlns:a16="http://schemas.microsoft.com/office/drawing/2014/main" id="{FB0169EA-A469-0035-29A7-2C46F6B22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21" y="191683"/>
            <a:ext cx="11760557" cy="6616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19CAC2-3AAC-D567-A289-9A5565E1C232}"/>
              </a:ext>
            </a:extLst>
          </p:cNvPr>
          <p:cNvSpPr txBox="1"/>
          <p:nvPr/>
        </p:nvSpPr>
        <p:spPr>
          <a:xfrm>
            <a:off x="5742473" y="6405786"/>
            <a:ext cx="6156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International Journal of Stroke 2025, Vol. 20(2) 132­ –144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83D062-47BF-32F1-9067-4B38AA998A65}"/>
              </a:ext>
            </a:extLst>
          </p:cNvPr>
          <p:cNvSpPr/>
          <p:nvPr/>
        </p:nvSpPr>
        <p:spPr>
          <a:xfrm>
            <a:off x="805543" y="2770559"/>
            <a:ext cx="3820886" cy="1520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83A7D5-F808-9BEC-EA09-A3CA43A75316}"/>
              </a:ext>
            </a:extLst>
          </p:cNvPr>
          <p:cNvSpPr txBox="1">
            <a:spLocks/>
          </p:cNvSpPr>
          <p:nvPr/>
        </p:nvSpPr>
        <p:spPr>
          <a:xfrm>
            <a:off x="248379" y="209252"/>
            <a:ext cx="3245936" cy="722661"/>
          </a:xfrm>
          <a:prstGeom prst="rect">
            <a:avLst/>
          </a:prstGeom>
          <a:solidFill>
            <a:srgbClr val="112799"/>
          </a:solidFill>
          <a:ln>
            <a:noFill/>
          </a:ln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chemeClr val="bg1"/>
                </a:solidFill>
              </a:rPr>
              <a:t>It’s important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FA9ED0-D62B-1917-3C07-F78321749450}"/>
              </a:ext>
            </a:extLst>
          </p:cNvPr>
          <p:cNvSpPr/>
          <p:nvPr/>
        </p:nvSpPr>
        <p:spPr>
          <a:xfrm>
            <a:off x="689494" y="946213"/>
            <a:ext cx="2405269" cy="1520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211302-8C75-BC36-C664-2819E011C337}"/>
              </a:ext>
            </a:extLst>
          </p:cNvPr>
          <p:cNvSpPr/>
          <p:nvPr/>
        </p:nvSpPr>
        <p:spPr>
          <a:xfrm>
            <a:off x="5172959" y="2770559"/>
            <a:ext cx="2547486" cy="1520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68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67E2A-7FAE-DAD8-4657-9671FF49A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59" y="285910"/>
            <a:ext cx="7920926" cy="1064360"/>
          </a:xfrm>
        </p:spPr>
        <p:txBody>
          <a:bodyPr>
            <a:normAutofit fontScale="90000"/>
          </a:bodyPr>
          <a:lstStyle/>
          <a:p>
            <a:r>
              <a:rPr lang="en-US" dirty="0"/>
              <a:t>It’s exciting and treatable and has advanced at an amazing rate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627BA-F53E-D16A-C658-D2A944122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017" y="1688572"/>
            <a:ext cx="4050808" cy="4351338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2400" b="1" dirty="0"/>
              <a:t>THEN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dirty="0"/>
              <a:t>	</a:t>
            </a:r>
            <a:r>
              <a:rPr lang="en-GB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probably little that medical treatment can do to alter the immediate prognosis of stroke. Both fibrinolytic drugs and anti-coagulation increase the risk of intracranial bleeding and should usually not be used.</a:t>
            </a:r>
            <a:r>
              <a:rPr lang="en-GB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GB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i="1" dirty="0">
              <a:latin typeface="Bookman Old Style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Oxford textbook of medicine, 1983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CDBA40-E8C2-DB58-F851-1085B0600C8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73875" y="1688572"/>
            <a:ext cx="6756129" cy="4816137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GB" sz="2400" b="1" dirty="0">
                <a:cs typeface="+mn-cs"/>
              </a:rPr>
              <a:t>NOW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Thrombolysis for acute ischaemic stroke</a:t>
            </a:r>
          </a:p>
          <a:p>
            <a:pPr>
              <a:defRPr/>
            </a:pPr>
            <a:r>
              <a:rPr lang="en-GB" sz="2000" b="1" dirty="0"/>
              <a:t>Mechanical thrombectomy </a:t>
            </a:r>
            <a:r>
              <a:rPr lang="en-GB" sz="2000" b="1" dirty="0">
                <a:cs typeface="+mn-cs"/>
              </a:rPr>
              <a:t>for large vessel occlusion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Stroke Unit Care benefits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Carotid </a:t>
            </a:r>
            <a:r>
              <a:rPr lang="en-GB" sz="2000" b="1" dirty="0" err="1">
                <a:cs typeface="+mn-cs"/>
              </a:rPr>
              <a:t>endarterectomy</a:t>
            </a:r>
            <a:r>
              <a:rPr lang="en-GB" sz="2000" b="1" dirty="0">
                <a:cs typeface="+mn-cs"/>
              </a:rPr>
              <a:t> to prevent further strokes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Hemicraniectomy for malignant MCA infarction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Endovascular treatments for aneurysms, AVMs, etc.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Preventing recurrent stroke with maximum rapid medical treatment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Direct oral anticoagulants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Advanced brain imagin</a:t>
            </a:r>
            <a:r>
              <a:rPr lang="en-GB" sz="2000" b="1" dirty="0"/>
              <a:t>g including MRI</a:t>
            </a:r>
            <a:endParaRPr lang="en-GB" sz="2000" b="1" dirty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>
                <a:cs typeface="+mn-cs"/>
              </a:rPr>
              <a:t>Blood pressure reduction in intracerebral haemorrhage (ICH)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000" b="1" dirty="0"/>
              <a:t>Minimally invasive surgery for ICH </a:t>
            </a:r>
            <a:endParaRPr lang="en-GB" sz="20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990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819621-7477-8D6C-979D-E2ADD6AF6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06" y="1410272"/>
            <a:ext cx="5750791" cy="42671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92C71C8-E391-A331-B6D3-C5EA8E645BA3}"/>
              </a:ext>
            </a:extLst>
          </p:cNvPr>
          <p:cNvSpPr txBox="1">
            <a:spLocks/>
          </p:cNvSpPr>
          <p:nvPr/>
        </p:nvSpPr>
        <p:spPr>
          <a:xfrm>
            <a:off x="455954" y="392040"/>
            <a:ext cx="7556229" cy="1325563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Mechanical thrombectomy</a:t>
            </a:r>
          </a:p>
        </p:txBody>
      </p:sp>
      <p:pic>
        <p:nvPicPr>
          <p:cNvPr id="8" name="Picture 7" descr="A white sign with red text&#10;&#10;Description automatically generated">
            <a:extLst>
              <a:ext uri="{FF2B5EF4-FFF2-40B4-BE49-F238E27FC236}">
                <a16:creationId xmlns:a16="http://schemas.microsoft.com/office/drawing/2014/main" id="{8C59761C-F2E8-744E-F9AF-290C1424D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84" y="1813341"/>
            <a:ext cx="4989443" cy="17304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5A4052-8578-0A9E-D795-D887047CA7BB}"/>
              </a:ext>
            </a:extLst>
          </p:cNvPr>
          <p:cNvSpPr txBox="1"/>
          <p:nvPr/>
        </p:nvSpPr>
        <p:spPr>
          <a:xfrm>
            <a:off x="7857838" y="3643768"/>
            <a:ext cx="295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Number needed to treat to reduce disability: 2!</a:t>
            </a:r>
          </a:p>
        </p:txBody>
      </p:sp>
      <p:pic>
        <p:nvPicPr>
          <p:cNvPr id="12" name="Picture 11" descr="A graph with numbers and a line&#10;&#10;Description automatically generated">
            <a:extLst>
              <a:ext uri="{FF2B5EF4-FFF2-40B4-BE49-F238E27FC236}">
                <a16:creationId xmlns:a16="http://schemas.microsoft.com/office/drawing/2014/main" id="{75ED3894-8527-25B0-3CDA-4CD99712F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84" y="4795102"/>
            <a:ext cx="4989443" cy="12603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0E3D522-43DB-F936-C214-EE944839D2A1}"/>
              </a:ext>
            </a:extLst>
          </p:cNvPr>
          <p:cNvSpPr txBox="1"/>
          <p:nvPr/>
        </p:nvSpPr>
        <p:spPr>
          <a:xfrm>
            <a:off x="7523922" y="6096628"/>
            <a:ext cx="4192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Good functional outcome: 46% vs 19%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A4CA8-7D61-3A1A-B6CD-5F8DD549688E}"/>
              </a:ext>
            </a:extLst>
          </p:cNvPr>
          <p:cNvSpPr txBox="1"/>
          <p:nvPr/>
        </p:nvSpPr>
        <p:spPr>
          <a:xfrm>
            <a:off x="9816834" y="6488668"/>
            <a:ext cx="20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</a:t>
            </a:r>
            <a:r>
              <a:rPr lang="en-US" sz="1200" dirty="0"/>
              <a:t>Lancet 2022; 399: 249–58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438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rain scan&#10;&#10;AI-generated content may be incorrect.">
            <a:extLst>
              <a:ext uri="{FF2B5EF4-FFF2-40B4-BE49-F238E27FC236}">
                <a16:creationId xmlns:a16="http://schemas.microsoft.com/office/drawing/2014/main" id="{23A10C6B-216C-A65A-9D9A-201BCD2A5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864" y="1404257"/>
            <a:ext cx="4156161" cy="4722910"/>
          </a:xfrm>
          <a:prstGeom prst="rect">
            <a:avLst/>
          </a:prstGeom>
        </p:spPr>
      </p:pic>
      <p:pic>
        <p:nvPicPr>
          <p:cNvPr id="5" name="Picture 4" descr="A close-up of a brain scan&#10;&#10;AI-generated content may be incorrect.">
            <a:extLst>
              <a:ext uri="{FF2B5EF4-FFF2-40B4-BE49-F238E27FC236}">
                <a16:creationId xmlns:a16="http://schemas.microsoft.com/office/drawing/2014/main" id="{6479A4F7-40CC-1960-AA29-DBE22C3CF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06" y="1404257"/>
            <a:ext cx="4347252" cy="46863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7088EA5-1C3D-219F-FEA0-CD83845041CE}"/>
              </a:ext>
            </a:extLst>
          </p:cNvPr>
          <p:cNvCxnSpPr/>
          <p:nvPr/>
        </p:nvCxnSpPr>
        <p:spPr>
          <a:xfrm>
            <a:off x="3178629" y="2797628"/>
            <a:ext cx="0" cy="3701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07B1EEF-46DD-DE63-FA00-BDBB8FFBF95A}"/>
              </a:ext>
            </a:extLst>
          </p:cNvPr>
          <p:cNvCxnSpPr/>
          <p:nvPr/>
        </p:nvCxnSpPr>
        <p:spPr>
          <a:xfrm>
            <a:off x="7565572" y="2971798"/>
            <a:ext cx="0" cy="3701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8592C35-40A8-8E9E-35C3-457A4803B586}"/>
              </a:ext>
            </a:extLst>
          </p:cNvPr>
          <p:cNvSpPr txBox="1">
            <a:spLocks/>
          </p:cNvSpPr>
          <p:nvPr/>
        </p:nvSpPr>
        <p:spPr>
          <a:xfrm>
            <a:off x="141257" y="288548"/>
            <a:ext cx="8368897" cy="957789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Patient admitted recently with right hemiparesis, neglect, visual field loss, dysphasia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EFC53C-4CE5-C9FA-B279-15674CB9099E}"/>
              </a:ext>
            </a:extLst>
          </p:cNvPr>
          <p:cNvSpPr txBox="1"/>
          <p:nvPr/>
        </p:nvSpPr>
        <p:spPr>
          <a:xfrm>
            <a:off x="9481458" y="3156855"/>
            <a:ext cx="2039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M1 occlusion of the middle cerebral artery</a:t>
            </a:r>
          </a:p>
        </p:txBody>
      </p:sp>
    </p:spTree>
    <p:extLst>
      <p:ext uri="{BB962C8B-B14F-4D97-AF65-F5344CB8AC3E}">
        <p14:creationId xmlns:p14="http://schemas.microsoft.com/office/powerpoint/2010/main" val="187653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brain scan images&#10;&#10;AI-generated content may be incorrect.">
            <a:extLst>
              <a:ext uri="{FF2B5EF4-FFF2-40B4-BE49-F238E27FC236}">
                <a16:creationId xmlns:a16="http://schemas.microsoft.com/office/drawing/2014/main" id="{0CDCD47E-2759-67F1-54E1-C8CD46484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/>
          <a:stretch/>
        </p:blipFill>
        <p:spPr>
          <a:xfrm>
            <a:off x="771640" y="1343890"/>
            <a:ext cx="5324360" cy="3951389"/>
          </a:xfrm>
          <a:prstGeom prst="rect">
            <a:avLst/>
          </a:prstGeom>
        </p:spPr>
      </p:pic>
      <p:pic>
        <p:nvPicPr>
          <p:cNvPr id="11" name="Picture 10" descr="A close-up of a brain scan&#10;&#10;AI-generated content may be incorrect.">
            <a:extLst>
              <a:ext uri="{FF2B5EF4-FFF2-40B4-BE49-F238E27FC236}">
                <a16:creationId xmlns:a16="http://schemas.microsoft.com/office/drawing/2014/main" id="{F1B14863-BEB0-2CB0-6FEE-E91477873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957" y="1857499"/>
            <a:ext cx="3046725" cy="357264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11B0263-334C-5EE1-4976-65A43EC90007}"/>
              </a:ext>
            </a:extLst>
          </p:cNvPr>
          <p:cNvSpPr txBox="1">
            <a:spLocks/>
          </p:cNvSpPr>
          <p:nvPr/>
        </p:nvSpPr>
        <p:spPr>
          <a:xfrm>
            <a:off x="303393" y="304954"/>
            <a:ext cx="6815703" cy="957789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CT perfusion showed </a:t>
            </a:r>
            <a:r>
              <a:rPr lang="en-US" sz="3200" dirty="0" err="1"/>
              <a:t>salavageable</a:t>
            </a:r>
            <a:r>
              <a:rPr lang="en-US" sz="3200" dirty="0"/>
              <a:t> tissue with a large penumbra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3A0F3CE-8EEC-CE9B-D68B-CA23B91C8A5B}"/>
              </a:ext>
            </a:extLst>
          </p:cNvPr>
          <p:cNvSpPr txBox="1">
            <a:spLocks/>
          </p:cNvSpPr>
          <p:nvPr/>
        </p:nvSpPr>
        <p:spPr>
          <a:xfrm>
            <a:off x="7119096" y="5595258"/>
            <a:ext cx="4394448" cy="646332"/>
          </a:xfrm>
          <a:prstGeom prst="rect">
            <a:avLst/>
          </a:prstGeom>
        </p:spPr>
        <p:txBody>
          <a:bodyPr/>
          <a:lstStyle>
            <a:lvl1pPr algn="l" defTabSz="914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CT head showed only a small infarct after mechanical thrombectomy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3AE610-8BA4-AE94-941F-396E1CB8CCE6}"/>
              </a:ext>
            </a:extLst>
          </p:cNvPr>
          <p:cNvSpPr txBox="1"/>
          <p:nvPr/>
        </p:nvSpPr>
        <p:spPr>
          <a:xfrm>
            <a:off x="678456" y="5514110"/>
            <a:ext cx="546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F3A8C"/>
                </a:solidFill>
              </a:rPr>
              <a:t>Made a full recovery </a:t>
            </a:r>
            <a:r>
              <a:rPr lang="en-US" dirty="0"/>
              <a:t>(NIHSS 0) and was able to leave hospital after 48h!</a:t>
            </a:r>
          </a:p>
        </p:txBody>
      </p:sp>
    </p:spTree>
    <p:extLst>
      <p:ext uri="{BB962C8B-B14F-4D97-AF65-F5344CB8AC3E}">
        <p14:creationId xmlns:p14="http://schemas.microsoft.com/office/powerpoint/2010/main" val="3671899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IASP">
      <a:majorFont>
        <a:latin typeface="Avenir LT Std 65 Medium"/>
        <a:ea typeface=""/>
        <a:cs typeface=""/>
      </a:majorFont>
      <a:minorFont>
        <a:latin typeface="Avenir LT Std 45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10821 BIASP Powerpoint Template[42] [Read-only]" id="{535B318C-3393-B449-9F5B-ECEE1F9B93B7}" vid="{B971D82A-02AB-3948-BF22-E9620BD691C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b3518e-617e-4da1-8c5e-7cd7bd504a43">
      <Terms xmlns="http://schemas.microsoft.com/office/infopath/2007/PartnerControls"/>
    </lcf76f155ced4ddcb4097134ff3c332f>
    <TaxCatchAll xmlns="17ee7bd5-2a8f-458e-a761-341355a8859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F0C3F1736AAA4D8E3360DC28F645C6" ma:contentTypeVersion="17" ma:contentTypeDescription="Create a new document." ma:contentTypeScope="" ma:versionID="a7d7da68566c937269bd0cd0e6201894">
  <xsd:schema xmlns:xsd="http://www.w3.org/2001/XMLSchema" xmlns:xs="http://www.w3.org/2001/XMLSchema" xmlns:p="http://schemas.microsoft.com/office/2006/metadata/properties" xmlns:ns2="27b3518e-617e-4da1-8c5e-7cd7bd504a43" xmlns:ns3="17ee7bd5-2a8f-458e-a761-341355a88593" targetNamespace="http://schemas.microsoft.com/office/2006/metadata/properties" ma:root="true" ma:fieldsID="6a7468c993c3c8f3ea6372afc94cb112" ns2:_="" ns3:_="">
    <xsd:import namespace="27b3518e-617e-4da1-8c5e-7cd7bd504a43"/>
    <xsd:import namespace="17ee7bd5-2a8f-458e-a761-341355a885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3518e-617e-4da1-8c5e-7cd7bd504a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d0e8a6f-e39c-4954-8407-165652a1ae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e7bd5-2a8f-458e-a761-341355a8859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f2429b7-36c2-4476-a5de-b9c11f874a87}" ma:internalName="TaxCatchAll" ma:showField="CatchAllData" ma:web="17ee7bd5-2a8f-458e-a761-341355a885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7C5F8-4277-494F-AE2A-F1D62537F5E1}">
  <ds:schemaRefs>
    <ds:schemaRef ds:uri="http://schemas.microsoft.com/office/2006/metadata/properties"/>
    <ds:schemaRef ds:uri="http://schemas.microsoft.com/office/infopath/2007/PartnerControls"/>
    <ds:schemaRef ds:uri="27b3518e-617e-4da1-8c5e-7cd7bd504a43"/>
    <ds:schemaRef ds:uri="17ee7bd5-2a8f-458e-a761-341355a88593"/>
  </ds:schemaRefs>
</ds:datastoreItem>
</file>

<file path=customXml/itemProps2.xml><?xml version="1.0" encoding="utf-8"?>
<ds:datastoreItem xmlns:ds="http://schemas.openxmlformats.org/officeDocument/2006/customXml" ds:itemID="{A8EF4D1A-8FCA-407F-B598-F47658DBEE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b3518e-617e-4da1-8c5e-7cd7bd504a43"/>
    <ds:schemaRef ds:uri="17ee7bd5-2a8f-458e-a761-341355a885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8E91EA-E85E-4173-923D-1AC2FF2188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OD10821 BIASP Powerpoint Template</Template>
  <TotalTime>746</TotalTime>
  <Words>1093</Words>
  <Application>Microsoft Office PowerPoint</Application>
  <PresentationFormat>Widescreen</PresentationFormat>
  <Paragraphs>150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ＭＳ Ｐゴシック</vt:lpstr>
      <vt:lpstr>Arial</vt:lpstr>
      <vt:lpstr>Avenir Book</vt:lpstr>
      <vt:lpstr>Bookman Old Style</vt:lpstr>
      <vt:lpstr>Calibri</vt:lpstr>
      <vt:lpstr>Times New Roman</vt:lpstr>
      <vt:lpstr>Office Theme</vt:lpstr>
      <vt:lpstr>Opportunities in stroke medicine: a personal view  </vt:lpstr>
      <vt:lpstr>PowerPoint Presentation</vt:lpstr>
      <vt:lpstr>PowerPoint Presentation</vt:lpstr>
      <vt:lpstr>…so why should I think about stroke as a career? </vt:lpstr>
      <vt:lpstr>PowerPoint Presentation</vt:lpstr>
      <vt:lpstr>It’s exciting and treatable and has advanced at an amazing rate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really interesting</vt:lpstr>
      <vt:lpstr>PowerPoint Presentation</vt:lpstr>
      <vt:lpstr>PowerPoint Presentation</vt:lpstr>
      <vt:lpstr>It’s a very varied job</vt:lpstr>
      <vt:lpstr>PowerPoint Presentation</vt:lpstr>
      <vt:lpstr>PowerPoint Presentation</vt:lpstr>
      <vt:lpstr>PowerPoint Presentation</vt:lpstr>
      <vt:lpstr>Training pathways are flexible </vt:lpstr>
      <vt:lpstr>It provides great research opportunities</vt:lpstr>
      <vt:lpstr>PowerPoint Presentation</vt:lpstr>
      <vt:lpstr>Recent guidelines are inconsistent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Summary: why stroke?</vt:lpstr>
      <vt:lpstr>PowerPoint Presentation</vt:lpstr>
      <vt:lpstr>PowerPoint Presentation</vt:lpstr>
      <vt:lpstr>PowerPoint Presentation</vt:lpstr>
      <vt:lpstr>PowerPoint Presentation</vt:lpstr>
      <vt:lpstr>Thank you! questions?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Martin</dc:creator>
  <cp:lastModifiedBy>Sharon Mill</cp:lastModifiedBy>
  <cp:revision>24</cp:revision>
  <dcterms:created xsi:type="dcterms:W3CDTF">2022-11-01T15:13:31Z</dcterms:created>
  <dcterms:modified xsi:type="dcterms:W3CDTF">2025-03-06T12:21:02Z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0x01010089F0C3F1736AAA4D8E3360DC28F645C6</vt:lpwstr>
  </property>
  <property fmtid="{D5CDD505-2E9C-101B-9397-08002B2CF9AE}" pid="3" name="MediaServiceImageTags">
    <vt:lpwstr/>
  </property>
</Properties>
</file>